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95" r:id="rId4"/>
    <p:sldId id="297" r:id="rId5"/>
    <p:sldId id="298" r:id="rId6"/>
    <p:sldId id="299" r:id="rId7"/>
    <p:sldId id="300" r:id="rId8"/>
    <p:sldId id="301" r:id="rId9"/>
    <p:sldId id="322" r:id="rId10"/>
    <p:sldId id="324" r:id="rId11"/>
    <p:sldId id="370" r:id="rId12"/>
    <p:sldId id="362" r:id="rId13"/>
    <p:sldId id="371" r:id="rId14"/>
    <p:sldId id="325" r:id="rId15"/>
    <p:sldId id="326" r:id="rId16"/>
    <p:sldId id="351" r:id="rId17"/>
    <p:sldId id="327" r:id="rId18"/>
    <p:sldId id="296" r:id="rId19"/>
    <p:sldId id="258" r:id="rId20"/>
    <p:sldId id="278" r:id="rId21"/>
    <p:sldId id="259" r:id="rId22"/>
    <p:sldId id="260" r:id="rId23"/>
    <p:sldId id="261" r:id="rId24"/>
    <p:sldId id="262" r:id="rId25"/>
    <p:sldId id="264" r:id="rId26"/>
    <p:sldId id="263" r:id="rId27"/>
    <p:sldId id="265" r:id="rId28"/>
    <p:sldId id="266" r:id="rId29"/>
    <p:sldId id="268" r:id="rId30"/>
    <p:sldId id="267" r:id="rId31"/>
    <p:sldId id="269" r:id="rId32"/>
    <p:sldId id="270" r:id="rId33"/>
    <p:sldId id="271" r:id="rId34"/>
    <p:sldId id="272" r:id="rId35"/>
    <p:sldId id="273" r:id="rId36"/>
    <p:sldId id="274" r:id="rId37"/>
    <p:sldId id="276" r:id="rId38"/>
    <p:sldId id="281" r:id="rId39"/>
    <p:sldId id="280" r:id="rId40"/>
    <p:sldId id="279" r:id="rId41"/>
    <p:sldId id="282" r:id="rId42"/>
    <p:sldId id="283" r:id="rId43"/>
    <p:sldId id="285" r:id="rId44"/>
    <p:sldId id="284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66E5-72D0-E94D-B7E2-6F87B39D1A46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F9173-73F5-4944-BC7E-38FD180BA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03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76AB4-8F80-454A-9E30-A0E49ACB65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6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76AB4-8F80-454A-9E30-A0E49ACB65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36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76AB4-8F80-454A-9E30-A0E49ACB65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31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F9173-73F5-4944-BC7E-38FD180BAC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03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76AB4-8F80-454A-9E30-A0E49ACB65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”biological variability”? There are different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76AB4-8F80-454A-9E30-A0E49ACB65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A890-9B3A-69B6-B2E9-0194DD2D7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AEEAA-D4D0-9D76-E39D-C933EE49A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BD48F-4F0A-7128-EE22-10BBCE8D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74FD7-D6F6-9A53-0AEC-29EB6E89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1DA9A-F06F-23B3-D6ED-4B3A40959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9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AECD-C0E0-3C41-F786-11D52542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3998C-A7F3-0EC2-84A8-1317917BE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67E21-A6B3-F415-655D-938B2C6D8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ABC17-ACBF-6249-0560-5FACBAF02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AAAA9-11E7-3916-D7D7-44752D8B9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5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2249E9-C09A-88E7-95BC-9BC913DD94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8CD551-EE88-673F-7A13-C0A17FFFC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EE35B-DA53-4134-CF16-8873FA8C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442D1-FB72-ED44-E1F1-69BBB0F8A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C393E-0E84-9A9D-197A-4B6CB79C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6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561F-C498-24A4-07AA-5B82E1B2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D9288-C3A2-FEDB-371F-4928EBBEC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0ED15-C8AB-178E-DF14-6C270EE8E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B2D15-8B04-D6E2-6C30-7C12EB2F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ED7C1-6A93-648D-E99A-DAB72B58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2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C7C8-5343-3BBB-C3FB-EF36E23D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7AD3D-49A1-81CA-220A-855F6FED1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9AD71-2FCA-E59F-13BB-E40EE3A4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4D791-DBC0-EEAB-7227-AF8A8071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FC340-B427-4767-8BE4-EA78BF972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6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50374-799A-51E3-10AD-A3246D2F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80857-0017-93AA-B3C7-6FAD625E8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5A382-A1FD-0583-DBD5-5062C86FF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046AA-D041-1032-FCFA-4F3262B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FD6F6-15B9-E62D-3106-17E3E2D8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5D83B-CBF4-F768-540F-84CA9276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4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14A6-3CAD-E9CF-73D3-BD6C237DD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D90DB-0498-2B05-1E56-54615CAB4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1C8DB-59B7-8494-0773-488465DE1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6B8E3-CD6C-DCBA-80A1-E115942EA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0744BE-712A-B94D-7EE4-C432E857D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DFE352-EF28-1871-1523-9DAE6686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AD209D-57DD-1603-11EC-CEC152D8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333CF-4E21-9184-736F-4357FFCD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8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C142-C8EC-CD66-1FF3-1B824333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F1DA4-7AF2-3813-0C57-036CC157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7D357-200E-88EB-B09A-BDF663F6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3CFFE-315B-E16C-CA39-AEE16508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2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E5534-DDFE-11A4-C567-3AF50DFA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33B574-0A2A-38B3-82F1-9267B590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E1DFA-413C-B913-A0BF-3CCC734B2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2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ADEA1-1BB7-C17D-E72B-CB0CEBF97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7BFA-5663-EF73-5105-952F2BF53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03DD-0951-75B1-7AFB-8F4C38133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9F3C6-05BA-619C-642C-0BA5EBA5F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154C8-52D7-8804-5201-B320D228C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6C321-BD7C-85BB-2BA5-E8BC692A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FA164-58D2-F908-FF4E-8B9508E3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C8567-5918-2019-0F51-20F2CA97C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C84E5-04A0-D42A-37D6-5FDF2AC82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63DD2-8E86-6E42-CCF6-1A595680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7AF61-B106-A4D8-B93B-DE582659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13025-BFE8-292A-D6D1-44929A8F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BCBE5-757A-2379-4B1E-809119809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57F98-9F95-146C-9D9B-F8F346498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919C-ED9C-6B3C-C9B6-45BAB9467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C4A15-A996-D54B-89F6-DB0CC6FB6C6F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85D78-7935-4B31-6AA0-755B51867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2A379-1314-B0BA-AC43-799E36FDEF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3E45-264E-A04C-B117-0CEA0336CE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1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DavidPCoo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oconductor.org/books/release/OSCA/index.html" TargetMode="External"/><Relationship Id="rId2" Type="http://schemas.openxmlformats.org/officeDocument/2006/relationships/hyperlink" Target="https://satijalab.org/seurat/articles/pbmc3k_tutoria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anpy.readthedocs.io/en/stable/tutorial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3338399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6.24.449781v3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1.06.24.449781v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nbt0308-30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hyperlink" Target="https://pair-code.github.io/understanding-umap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atijalab.org/seurat/articles/integration_mapping.html" TargetMode="Externa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86-021-03852-1" TargetMode="Externa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1501550/" TargetMode="External"/><Relationship Id="rId2" Type="http://schemas.openxmlformats.org/officeDocument/2006/relationships/hyperlink" Target="https://bioconductor.org/packages/devel/bioc/vignettes/SingleR/inst/doc/SingleR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bioconductor.org/packages/release/data/experiment/vignettes/celldex/inst/doc/userguide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92-021-01336-8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2-021-01336-8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2-019-0433-8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467-021-25960-2" TargetMode="External"/><Relationship Id="rId5" Type="http://schemas.openxmlformats.org/officeDocument/2006/relationships/hyperlink" Target="https://www.nature.com/articles/nbt.4042" TargetMode="External"/><Relationship Id="rId4" Type="http://schemas.openxmlformats.org/officeDocument/2006/relationships/hyperlink" Target="https://genomebiology.biomedcentral.com/articles/10.1186/s13059-018-1603-1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mcgenomics.biomedcentral.com/articles/10.1186/s12864-018-4772-0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nature.com/articles/s41587-019-0071-9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8-0414-6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plos.org/ploscompbiol/article?id=10.1371/journal.pcbi.1010492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9.emf"/><Relationship Id="rId2" Type="http://schemas.openxmlformats.org/officeDocument/2006/relationships/hyperlink" Target="https://www.nature.com/articles/nmeth.446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ome.cshlp.org/content/29/8/1363.short" TargetMode="External"/><Relationship Id="rId5" Type="http://schemas.openxmlformats.org/officeDocument/2006/relationships/hyperlink" Target="https://www.nature.com/articles/s41467-017-02391-6" TargetMode="External"/><Relationship Id="rId4" Type="http://schemas.openxmlformats.org/officeDocument/2006/relationships/hyperlink" Target="https://www.biorxiv.org/content/10.1101/2021.11.04.467271v1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8-0698-6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467-021-21246-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nature.com/articles/s41592-019-0667-5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8-021-00972-2" TargetMode="External"/><Relationship Id="rId2" Type="http://schemas.openxmlformats.org/officeDocument/2006/relationships/hyperlink" Target="https://www.nature.com/articles/s41467-022-32111-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A89F74-FA8F-864C-17A5-953B882653E8}"/>
              </a:ext>
            </a:extLst>
          </p:cNvPr>
          <p:cNvSpPr txBox="1"/>
          <p:nvPr/>
        </p:nvSpPr>
        <p:spPr>
          <a:xfrm>
            <a:off x="166254" y="3134710"/>
            <a:ext cx="319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Stem Cell Network Workshop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37BFC-FBF7-EC5D-26AC-8393A9BC2CDD}"/>
              </a:ext>
            </a:extLst>
          </p:cNvPr>
          <p:cNvSpPr txBox="1"/>
          <p:nvPr/>
        </p:nvSpPr>
        <p:spPr>
          <a:xfrm>
            <a:off x="166254" y="2334491"/>
            <a:ext cx="707437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Introduction to </a:t>
            </a:r>
            <a:r>
              <a:rPr lang="en-US" sz="4600" dirty="0" err="1"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-seq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C39C1-E216-96B0-C2B6-D0E2ACB0281B}"/>
              </a:ext>
            </a:extLst>
          </p:cNvPr>
          <p:cNvSpPr txBox="1"/>
          <p:nvPr/>
        </p:nvSpPr>
        <p:spPr>
          <a:xfrm>
            <a:off x="227136" y="5257800"/>
            <a:ext cx="440383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David Cook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Postdoctoral Fellow, Wrana Lab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Lunenfeld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-Tanenbaum Research Institute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@DavidPCook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david.cook@uottawa.ca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15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382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Main platforms – Droplet methods (</a:t>
            </a:r>
            <a:r>
              <a:rPr lang="en-US" sz="2400" dirty="0" err="1">
                <a:latin typeface="Arial"/>
                <a:cs typeface="Arial"/>
              </a:rPr>
              <a:t>eg.</a:t>
            </a:r>
            <a:r>
              <a:rPr lang="en-US" sz="2400" dirty="0">
                <a:latin typeface="Arial"/>
                <a:cs typeface="Arial"/>
              </a:rPr>
              <a:t> 10x Genomics Chromium, Drop-</a:t>
            </a:r>
            <a:r>
              <a:rPr lang="en-US" sz="2400" dirty="0" err="1">
                <a:latin typeface="Arial"/>
                <a:cs typeface="Arial"/>
              </a:rPr>
              <a:t>Seq</a:t>
            </a:r>
            <a:r>
              <a:rPr lang="en-US" sz="2400" dirty="0">
                <a:latin typeface="Arial"/>
                <a:cs typeface="Arial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15A18E-5276-A245-BD8A-906658879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79" y="932145"/>
            <a:ext cx="5662333" cy="3256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9B313-6586-E446-8E23-38FA0547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97" y="1972140"/>
            <a:ext cx="3786281" cy="13344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2094E1-4437-8548-827B-CF1AFAC07CAD}"/>
              </a:ext>
            </a:extLst>
          </p:cNvPr>
          <p:cNvSpPr/>
          <p:nvPr/>
        </p:nvSpPr>
        <p:spPr>
          <a:xfrm>
            <a:off x="190125" y="931765"/>
            <a:ext cx="437403" cy="400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9B1AA2-6B7A-2A42-9966-C816987A5F55}"/>
              </a:ext>
            </a:extLst>
          </p:cNvPr>
          <p:cNvSpPr txBox="1"/>
          <p:nvPr/>
        </p:nvSpPr>
        <p:spPr>
          <a:xfrm>
            <a:off x="8999067" y="3726966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charset="0"/>
                <a:ea typeface="Arial" charset="0"/>
                <a:cs typeface="Arial" charset="0"/>
              </a:rPr>
              <a:t>Pros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EB5693-DC6C-9C43-8F84-39BD9D430687}"/>
              </a:ext>
            </a:extLst>
          </p:cNvPr>
          <p:cNvSpPr txBox="1"/>
          <p:nvPr/>
        </p:nvSpPr>
        <p:spPr>
          <a:xfrm>
            <a:off x="7251514" y="4188631"/>
            <a:ext cx="4312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Very high throughput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Up to 8 unique samples per run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System cost relatively 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768F9E-6985-4544-AB72-90021185AAAC}"/>
              </a:ext>
            </a:extLst>
          </p:cNvPr>
          <p:cNvSpPr txBox="1"/>
          <p:nvPr/>
        </p:nvSpPr>
        <p:spPr>
          <a:xfrm>
            <a:off x="8955786" y="543820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charset="0"/>
                <a:ea typeface="Arial" charset="0"/>
                <a:cs typeface="Arial" charset="0"/>
              </a:rPr>
              <a:t>Cons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0B801B-7762-B644-B091-64E0057AE1D0}"/>
              </a:ext>
            </a:extLst>
          </p:cNvPr>
          <p:cNvSpPr txBox="1"/>
          <p:nvPr/>
        </p:nvSpPr>
        <p:spPr>
          <a:xfrm>
            <a:off x="7251514" y="5871688"/>
            <a:ext cx="4312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Limited customizability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535412-93C9-2745-9A4D-5C823261F97B}"/>
              </a:ext>
            </a:extLst>
          </p:cNvPr>
          <p:cNvSpPr txBox="1"/>
          <p:nvPr/>
        </p:nvSpPr>
        <p:spPr>
          <a:xfrm>
            <a:off x="0" y="6559274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Zheng 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et al., Nature </a:t>
            </a:r>
            <a:r>
              <a:rPr lang="en-US" sz="1400" i="1" dirty="0" err="1">
                <a:latin typeface="Arial" charset="0"/>
                <a:ea typeface="Arial" charset="0"/>
                <a:cs typeface="Arial" charset="0"/>
              </a:rPr>
              <a:t>Comm</a:t>
            </a:r>
            <a:r>
              <a:rPr lang="en-US" sz="1400" i="1" dirty="0"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2017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A08ACE-075E-F94F-A7FB-7D441A62FD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5" r="19068" b="78176"/>
          <a:stretch/>
        </p:blipFill>
        <p:spPr>
          <a:xfrm>
            <a:off x="522020" y="4743117"/>
            <a:ext cx="6062392" cy="12825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096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382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Main platforms – Combinatorial indexing (</a:t>
            </a:r>
            <a:r>
              <a:rPr lang="en-US" sz="2400" dirty="0" err="1">
                <a:latin typeface="Arial"/>
                <a:cs typeface="Arial"/>
              </a:rPr>
              <a:t>eg.</a:t>
            </a:r>
            <a:r>
              <a:rPr lang="en-US" sz="2400" dirty="0">
                <a:latin typeface="Arial"/>
                <a:cs typeface="Arial"/>
              </a:rPr>
              <a:t> Parse Biosciences, </a:t>
            </a:r>
            <a:r>
              <a:rPr lang="en-US" sz="2400" dirty="0" err="1">
                <a:latin typeface="Arial"/>
                <a:cs typeface="Arial"/>
              </a:rPr>
              <a:t>sciRNA</a:t>
            </a:r>
            <a:r>
              <a:rPr lang="en-US" sz="2400" dirty="0">
                <a:latin typeface="Arial"/>
                <a:cs typeface="Arial"/>
              </a:rPr>
              <a:t>-seq)</a:t>
            </a:r>
          </a:p>
        </p:txBody>
      </p:sp>
      <p:pic>
        <p:nvPicPr>
          <p:cNvPr id="2050" name="Picture 2" descr="Single-cell profiling of the developing mouse brain and spinal cord with  split-pool barcoding | Science">
            <a:extLst>
              <a:ext uri="{FF2B5EF4-FFF2-40B4-BE49-F238E27FC236}">
                <a16:creationId xmlns:a16="http://schemas.microsoft.com/office/drawing/2014/main" id="{91DEB8A0-096C-F277-7A88-C0B0455CB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5" y="936560"/>
            <a:ext cx="5519052" cy="575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9207A7-AB10-7E01-14EA-05A471322ABE}"/>
              </a:ext>
            </a:extLst>
          </p:cNvPr>
          <p:cNvSpPr txBox="1"/>
          <p:nvPr/>
        </p:nvSpPr>
        <p:spPr>
          <a:xfrm>
            <a:off x="8825520" y="2096146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charset="0"/>
                <a:ea typeface="Arial" charset="0"/>
                <a:cs typeface="Arial" charset="0"/>
              </a:rPr>
              <a:t>Pros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60EA3-2919-6089-6202-A3A7BCF855A9}"/>
              </a:ext>
            </a:extLst>
          </p:cNvPr>
          <p:cNvSpPr txBox="1"/>
          <p:nvPr/>
        </p:nvSpPr>
        <p:spPr>
          <a:xfrm>
            <a:off x="7077967" y="2557811"/>
            <a:ext cx="43129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No hardware/microfluidics needed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More customization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Scalable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Requires fixation</a:t>
            </a:r>
          </a:p>
          <a:p>
            <a:pPr algn="ctr"/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0236A-922B-DADB-50EE-79DBED6B5698}"/>
              </a:ext>
            </a:extLst>
          </p:cNvPr>
          <p:cNvSpPr txBox="1"/>
          <p:nvPr/>
        </p:nvSpPr>
        <p:spPr>
          <a:xfrm>
            <a:off x="8782238" y="3958194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>
                <a:latin typeface="Arial" charset="0"/>
                <a:ea typeface="Arial" charset="0"/>
                <a:cs typeface="Arial" charset="0"/>
              </a:rPr>
              <a:t>Cons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8D50C-88AF-E2EF-94A4-A72C68D1680F}"/>
              </a:ext>
            </a:extLst>
          </p:cNvPr>
          <p:cNvSpPr txBox="1"/>
          <p:nvPr/>
        </p:nvSpPr>
        <p:spPr>
          <a:xfrm>
            <a:off x="7077967" y="4345663"/>
            <a:ext cx="4312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Much more sample handling than droplet methods</a:t>
            </a:r>
          </a:p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Requires fixation</a:t>
            </a:r>
          </a:p>
        </p:txBody>
      </p:sp>
    </p:spTree>
    <p:extLst>
      <p:ext uri="{BB962C8B-B14F-4D97-AF65-F5344CB8AC3E}">
        <p14:creationId xmlns:p14="http://schemas.microsoft.com/office/powerpoint/2010/main" val="23353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4FBFE2-5A65-6449-B5E7-14CB3EDACEA7}"/>
              </a:ext>
            </a:extLst>
          </p:cNvPr>
          <p:cNvSpPr txBox="1"/>
          <p:nvPr/>
        </p:nvSpPr>
        <p:spPr>
          <a:xfrm>
            <a:off x="159657" y="674405"/>
            <a:ext cx="547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Capture Sites - 10x Genomics </a:t>
            </a:r>
            <a:r>
              <a:rPr lang="en-CA" b="1" dirty="0" err="1"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CA" b="1" dirty="0" err="1">
                <a:latin typeface="Arial" panose="020B0604020202020204" pitchFamily="34" charset="0"/>
                <a:cs typeface="Arial" panose="020B0604020202020204" pitchFamily="34" charset="0"/>
              </a:rPr>
              <a:t>SlideSeq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6F11B-062D-074E-A36A-2EC1DC6F8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75"/>
          <a:stretch/>
        </p:blipFill>
        <p:spPr>
          <a:xfrm>
            <a:off x="174485" y="1159972"/>
            <a:ext cx="3452196" cy="2314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D0D09-5D08-9147-88B6-937FFF75F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927" y="1043737"/>
            <a:ext cx="2800782" cy="20873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8B565-E4F7-579A-B624-BEB608F4EB3F}"/>
              </a:ext>
            </a:extLst>
          </p:cNvPr>
          <p:cNvSpPr txBox="1"/>
          <p:nvPr/>
        </p:nvSpPr>
        <p:spPr>
          <a:xfrm>
            <a:off x="1689355" y="2691999"/>
            <a:ext cx="2121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55um diameter capture sites</a:t>
            </a:r>
          </a:p>
        </p:txBody>
      </p:sp>
      <p:pic>
        <p:nvPicPr>
          <p:cNvPr id="7" name="Picture 4" descr="Nanostring CosMx - Sirona Dx - The I-O Clinical Service Laboratory">
            <a:extLst>
              <a:ext uri="{FF2B5EF4-FFF2-40B4-BE49-F238E27FC236}">
                <a16:creationId xmlns:a16="http://schemas.microsoft.com/office/drawing/2014/main" id="{A97A0852-12B1-C655-808D-6352B1FB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36" y="4208584"/>
            <a:ext cx="5308565" cy="253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496446-E2C4-E485-EB28-09B84B3175A4}"/>
              </a:ext>
            </a:extLst>
          </p:cNvPr>
          <p:cNvSpPr txBox="1"/>
          <p:nvPr/>
        </p:nvSpPr>
        <p:spPr>
          <a:xfrm>
            <a:off x="174485" y="3656793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 Situ Hybridization -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Nanostring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CosMx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&amp; 10x Genomics Xenium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8E0A3-B12E-8D39-D74C-C8E076FCE0E5}"/>
              </a:ext>
            </a:extLst>
          </p:cNvPr>
          <p:cNvSpPr txBox="1"/>
          <p:nvPr/>
        </p:nvSpPr>
        <p:spPr>
          <a:xfrm>
            <a:off x="9194222" y="7609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charset="0"/>
                <a:ea typeface="Arial" charset="0"/>
                <a:cs typeface="Arial" charset="0"/>
              </a:rPr>
              <a:t>Pros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88D81-F84F-257A-8170-F606CC7376DB}"/>
              </a:ext>
            </a:extLst>
          </p:cNvPr>
          <p:cNvSpPr txBox="1"/>
          <p:nvPr/>
        </p:nvSpPr>
        <p:spPr>
          <a:xfrm>
            <a:off x="7391951" y="1086444"/>
            <a:ext cx="4312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Whole transcriptome (</a:t>
            </a:r>
            <a:r>
              <a:rPr lang="en-US" sz="1600" dirty="0" err="1">
                <a:latin typeface="Arial" charset="0"/>
                <a:ea typeface="Arial" charset="0"/>
                <a:cs typeface="Arial" charset="0"/>
              </a:rPr>
              <a:t>polyA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 capture)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Straight forward library prep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Compatible with H&amp;E-stained slides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FFPE or 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C16BE0-FAA4-D1BF-A079-647CFCEC77AA}"/>
              </a:ext>
            </a:extLst>
          </p:cNvPr>
          <p:cNvSpPr txBox="1"/>
          <p:nvPr/>
        </p:nvSpPr>
        <p:spPr>
          <a:xfrm>
            <a:off x="9150940" y="221773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charset="0"/>
                <a:ea typeface="Arial" charset="0"/>
                <a:cs typeface="Arial" charset="0"/>
              </a:rPr>
              <a:t>Cons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F7F8FF-F232-7C85-0ED1-9BBBDE23AEB9}"/>
              </a:ext>
            </a:extLst>
          </p:cNvPr>
          <p:cNvSpPr txBox="1"/>
          <p:nvPr/>
        </p:nvSpPr>
        <p:spPr>
          <a:xfrm>
            <a:off x="7446669" y="2587062"/>
            <a:ext cx="431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Limited resolution (not single cell—yet)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Limited throughput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78008-7BAD-ADB3-DAD4-FE4D23FAA8AB}"/>
              </a:ext>
            </a:extLst>
          </p:cNvPr>
          <p:cNvSpPr txBox="1"/>
          <p:nvPr/>
        </p:nvSpPr>
        <p:spPr>
          <a:xfrm>
            <a:off x="0" y="16382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Main platforms – Spatial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4B2DC-79FB-B6A2-D1B8-CC93FAE4E2C7}"/>
              </a:ext>
            </a:extLst>
          </p:cNvPr>
          <p:cNvSpPr txBox="1"/>
          <p:nvPr/>
        </p:nvSpPr>
        <p:spPr>
          <a:xfrm>
            <a:off x="9234295" y="402391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charset="0"/>
                <a:ea typeface="Arial" charset="0"/>
                <a:cs typeface="Arial" charset="0"/>
              </a:rPr>
              <a:t>Pros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5BCCD7-9B00-712E-74FD-891A6918C585}"/>
              </a:ext>
            </a:extLst>
          </p:cNvPr>
          <p:cNvSpPr txBox="1"/>
          <p:nvPr/>
        </p:nvSpPr>
        <p:spPr>
          <a:xfrm>
            <a:off x="7432024" y="4294679"/>
            <a:ext cx="4312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Subcellular resolution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Can be combined with antibody panels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Cost per slide, not tissue (TMA compatible)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F272E7-2E20-0417-6DDA-CE15724AF310}"/>
              </a:ext>
            </a:extLst>
          </p:cNvPr>
          <p:cNvSpPr txBox="1"/>
          <p:nvPr/>
        </p:nvSpPr>
        <p:spPr>
          <a:xfrm>
            <a:off x="9191013" y="52095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charset="0"/>
                <a:ea typeface="Arial" charset="0"/>
                <a:cs typeface="Arial" charset="0"/>
              </a:rPr>
              <a:t>Cons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49821-97F0-EA72-A973-1A68675451BE}"/>
              </a:ext>
            </a:extLst>
          </p:cNvPr>
          <p:cNvSpPr txBox="1"/>
          <p:nvPr/>
        </p:nvSpPr>
        <p:spPr>
          <a:xfrm>
            <a:off x="7486742" y="5479168"/>
            <a:ext cx="4312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Hardware cost $$$</a:t>
            </a:r>
          </a:p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Not yet whole transcriptome (only hundreds to 1k genes)</a:t>
            </a:r>
          </a:p>
        </p:txBody>
      </p:sp>
    </p:spTree>
    <p:extLst>
      <p:ext uri="{BB962C8B-B14F-4D97-AF65-F5344CB8AC3E}">
        <p14:creationId xmlns:p14="http://schemas.microsoft.com/office/powerpoint/2010/main" val="274515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21223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ial"/>
                <a:cs typeface="Arial"/>
              </a:rPr>
              <a:t>Experimental 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83794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382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Approximate cost breakdown for 10x Genomics 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82BF7-A7A5-B648-A7DE-DE6DA7741B0F}"/>
              </a:ext>
            </a:extLst>
          </p:cNvPr>
          <p:cNvSpPr txBox="1"/>
          <p:nvPr/>
        </p:nvSpPr>
        <p:spPr>
          <a:xfrm>
            <a:off x="777240" y="929640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Consumables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D82547-24C4-1045-9FDB-FBCE1099103C}"/>
              </a:ext>
            </a:extLst>
          </p:cNvPr>
          <p:cNvSpPr txBox="1"/>
          <p:nvPr/>
        </p:nvSpPr>
        <p:spPr>
          <a:xfrm>
            <a:off x="777240" y="1286490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10x Reagents (Beads, enzyme,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30A6AF-D723-3A45-B3B0-DA3BF43CCDB3}"/>
              </a:ext>
            </a:extLst>
          </p:cNvPr>
          <p:cNvSpPr txBox="1"/>
          <p:nvPr/>
        </p:nvSpPr>
        <p:spPr>
          <a:xfrm>
            <a:off x="777240" y="163075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Microfluidics chip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B506A0-863E-A74C-AA62-9F51CEA6D59E}"/>
              </a:ext>
            </a:extLst>
          </p:cNvPr>
          <p:cNvSpPr txBox="1"/>
          <p:nvPr/>
        </p:nvSpPr>
        <p:spPr>
          <a:xfrm>
            <a:off x="777240" y="3255249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NovaSeq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S2/S4 PE100 Lane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(~2.4B reads = ~96k cells)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E33DF1-FD65-424B-9A29-75A782AFE19A}"/>
              </a:ext>
            </a:extLst>
          </p:cNvPr>
          <p:cNvSpPr txBox="1"/>
          <p:nvPr/>
        </p:nvSpPr>
        <p:spPr>
          <a:xfrm>
            <a:off x="777240" y="2790499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Sequencing options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918110-81EE-834F-84CB-A1D36FF9FA9B}"/>
              </a:ext>
            </a:extLst>
          </p:cNvPr>
          <p:cNvSpPr txBox="1"/>
          <p:nvPr/>
        </p:nvSpPr>
        <p:spPr>
          <a:xfrm>
            <a:off x="777240" y="4088299"/>
            <a:ext cx="2986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NextSeq500 75-cycle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(~400M reads) = ~16k cells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4D0A23-CD35-0E4D-A733-719F249B853F}"/>
              </a:ext>
            </a:extLst>
          </p:cNvPr>
          <p:cNvSpPr txBox="1"/>
          <p:nvPr/>
        </p:nvSpPr>
        <p:spPr>
          <a:xfrm>
            <a:off x="4980097" y="929640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Costs ($CAD)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05AC1C-38C4-4746-B34A-7344ED049F04}"/>
              </a:ext>
            </a:extLst>
          </p:cNvPr>
          <p:cNvSpPr txBox="1"/>
          <p:nvPr/>
        </p:nvSpPr>
        <p:spPr>
          <a:xfrm>
            <a:off x="4980097" y="1286490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$3000/sample (max throughput = ~10,000 cells/sample)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BAA3FC-9D3E-124B-8CE8-C7764798EA83}"/>
              </a:ext>
            </a:extLst>
          </p:cNvPr>
          <p:cNvSpPr txBox="1"/>
          <p:nvPr/>
        </p:nvSpPr>
        <p:spPr>
          <a:xfrm>
            <a:off x="4980097" y="1630759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$320 for an 8-sample chip (consumable; no re-use)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7CF91B-D320-1B4F-9C52-29E15670F162}"/>
              </a:ext>
            </a:extLst>
          </p:cNvPr>
          <p:cNvSpPr txBox="1"/>
          <p:nvPr/>
        </p:nvSpPr>
        <p:spPr>
          <a:xfrm>
            <a:off x="4980097" y="325524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$6000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4A545-7120-E047-A988-777C6F9B961D}"/>
              </a:ext>
            </a:extLst>
          </p:cNvPr>
          <p:cNvSpPr txBox="1"/>
          <p:nvPr/>
        </p:nvSpPr>
        <p:spPr>
          <a:xfrm>
            <a:off x="4980097" y="40882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$3200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86F22-6EB6-2ED9-B5BD-B35F8FEB2D6B}"/>
              </a:ext>
            </a:extLst>
          </p:cNvPr>
          <p:cNvSpPr txBox="1"/>
          <p:nvPr/>
        </p:nvSpPr>
        <p:spPr>
          <a:xfrm>
            <a:off x="777240" y="5671141"/>
            <a:ext cx="7195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Multiplexing methods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TotalSeq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Cell Hashing, MULTI-seq,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CellPlex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allow you to divide cell yields among pooled samples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1x reagents = $3000 per 10k cells / 3 samples = 3000 cells per sample)</a:t>
            </a:r>
          </a:p>
        </p:txBody>
      </p:sp>
    </p:spTree>
    <p:extLst>
      <p:ext uri="{BB962C8B-B14F-4D97-AF65-F5344CB8AC3E}">
        <p14:creationId xmlns:p14="http://schemas.microsoft.com/office/powerpoint/2010/main" val="10620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382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How deep to sequence?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E8CE9-8131-DA4A-A0BC-C9D825D81169}"/>
              </a:ext>
            </a:extLst>
          </p:cNvPr>
          <p:cNvSpPr txBox="1"/>
          <p:nvPr/>
        </p:nvSpPr>
        <p:spPr>
          <a:xfrm>
            <a:off x="539823" y="5186679"/>
            <a:ext cx="4807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But we don’t necessarily need to detect everything in every cell!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493B22-7D98-F946-A1A6-3BEEBF2D0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0" y="1099363"/>
            <a:ext cx="3593906" cy="3675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2E543B-F9D6-A04B-8667-5DD7D218143E}"/>
              </a:ext>
            </a:extLst>
          </p:cNvPr>
          <p:cNvSpPr txBox="1"/>
          <p:nvPr/>
        </p:nvSpPr>
        <p:spPr>
          <a:xfrm>
            <a:off x="156624" y="699253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 of genes saturates around 1 million reads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0A1FA-8DEE-1247-A2D9-907E2A2F49D7}"/>
              </a:ext>
            </a:extLst>
          </p:cNvPr>
          <p:cNvSpPr txBox="1"/>
          <p:nvPr/>
        </p:nvSpPr>
        <p:spPr>
          <a:xfrm>
            <a:off x="1324529" y="4770570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Ziegenhain</a:t>
            </a:r>
            <a:r>
              <a:rPr lang="en-CA" sz="1400" i="1" dirty="0">
                <a:latin typeface="Arial" panose="020B0604020202020204" pitchFamily="34" charset="0"/>
                <a:cs typeface="Arial" panose="020B0604020202020204" pitchFamily="34" charset="0"/>
              </a:rPr>
              <a:t> et al., Molecular Cell, 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4D735-6460-334F-841A-B15A40CE5C10}"/>
              </a:ext>
            </a:extLst>
          </p:cNvPr>
          <p:cNvSpPr txBox="1"/>
          <p:nvPr/>
        </p:nvSpPr>
        <p:spPr>
          <a:xfrm>
            <a:off x="5059680" y="1437182"/>
            <a:ext cx="68732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General Rule: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…when the number of individual genes required to answer a given biological question is small, then greater transcriptome coverage is more important than analyzing large number of cells.”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Torre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et al., Cell Systems,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8C5FBD-D01F-0E4C-B572-7FE0FE70733B}"/>
              </a:ext>
            </a:extLst>
          </p:cNvPr>
          <p:cNvSpPr txBox="1"/>
          <p:nvPr/>
        </p:nvSpPr>
        <p:spPr>
          <a:xfrm>
            <a:off x="5059680" y="3265764"/>
            <a:ext cx="6690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10x Genomics Recommendation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20-25k reads/cell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50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382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How many cells?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76927-BFA9-8E42-A843-E7AA8F7F78EC}"/>
              </a:ext>
            </a:extLst>
          </p:cNvPr>
          <p:cNvSpPr txBox="1"/>
          <p:nvPr/>
        </p:nvSpPr>
        <p:spPr>
          <a:xfrm>
            <a:off x="156624" y="699253"/>
            <a:ext cx="73148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Two main things to consider</a:t>
            </a:r>
          </a:p>
          <a:p>
            <a:pPr marL="457200" indent="-457200">
              <a:buAutoNum type="arabi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many cell types are there?</a:t>
            </a:r>
          </a:p>
          <a:p>
            <a:pPr marL="457200" indent="-457200">
              <a:buAutoNum type="arabicParenR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the proportion of the rarest cell type you’re interested in?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4E951-D15C-EE43-8EA5-69D97DA88219}"/>
              </a:ext>
            </a:extLst>
          </p:cNvPr>
          <p:cNvSpPr txBox="1"/>
          <p:nvPr/>
        </p:nvSpPr>
        <p:spPr>
          <a:xfrm>
            <a:off x="156624" y="1940865"/>
            <a:ext cx="10509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10x Genomics currently allows for each run to yield anywhere from ~500-10,000 cells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86C73-D8AC-234E-8DF5-D62F42B0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23" y="2340976"/>
            <a:ext cx="5285097" cy="3928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A27E9F-4C22-0347-8121-C8EB15497AC0}"/>
              </a:ext>
            </a:extLst>
          </p:cNvPr>
          <p:cNvSpPr txBox="1"/>
          <p:nvPr/>
        </p:nvSpPr>
        <p:spPr>
          <a:xfrm>
            <a:off x="0" y="4000885"/>
            <a:ext cx="30966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Satija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Lab “How Many Cells” power calculator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satijalab.org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howmanycells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E8264B-EE22-664B-A179-D408D897B506}"/>
              </a:ext>
            </a:extLst>
          </p:cNvPr>
          <p:cNvSpPr txBox="1"/>
          <p:nvPr/>
        </p:nvSpPr>
        <p:spPr>
          <a:xfrm>
            <a:off x="841197" y="6184958"/>
            <a:ext cx="10131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Caution: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 you actually know how many cell types are there? What about cell states? The current trend in the field seems more focused in increasing cell #</a:t>
            </a:r>
          </a:p>
        </p:txBody>
      </p:sp>
    </p:spTree>
    <p:extLst>
      <p:ext uri="{BB962C8B-B14F-4D97-AF65-F5344CB8AC3E}">
        <p14:creationId xmlns:p14="http://schemas.microsoft.com/office/powerpoint/2010/main" val="3320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89153A6-E9F5-9F4D-A97E-D32FCCDB1171}"/>
              </a:ext>
            </a:extLst>
          </p:cNvPr>
          <p:cNvSpPr txBox="1"/>
          <p:nvPr/>
        </p:nvSpPr>
        <p:spPr>
          <a:xfrm>
            <a:off x="0" y="16382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What about replicates?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DCBC39-82D9-3A4A-9390-142C6FE78155}"/>
              </a:ext>
            </a:extLst>
          </p:cNvPr>
          <p:cNvSpPr txBox="1"/>
          <p:nvPr/>
        </p:nvSpPr>
        <p:spPr>
          <a:xfrm>
            <a:off x="232824" y="882133"/>
            <a:ext cx="6506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It kind of depends on the purpose of the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FACC5-312A-F94E-856F-9F09DE4DAEE9}"/>
              </a:ext>
            </a:extLst>
          </p:cNvPr>
          <p:cNvSpPr txBox="1"/>
          <p:nvPr/>
        </p:nvSpPr>
        <p:spPr>
          <a:xfrm>
            <a:off x="232824" y="1308752"/>
            <a:ext cx="1156293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Replicates are always good, but currently, each replicate is quite expensive. They are becoming much more common than they were a couple years ago, but many still do no/few replicates and validate with other methods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Maximize replicates if you can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Pooling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unlabelled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replicates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multiple mice) doesn’t really solve the problem – multiplex instead!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Minimize sample prep batches as much as possible. Never confound experimental variable with batch (controls collected day X, treated collected day Y)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DDE372-2C34-0F30-5304-E4AB3660FFD5}"/>
              </a:ext>
            </a:extLst>
          </p:cNvPr>
          <p:cNvGrpSpPr/>
          <p:nvPr/>
        </p:nvGrpSpPr>
        <p:grpSpPr>
          <a:xfrm>
            <a:off x="2124321" y="3429000"/>
            <a:ext cx="3852965" cy="3342355"/>
            <a:chOff x="3047457" y="1621529"/>
            <a:chExt cx="5764622" cy="500067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6D7F10-1853-D2A8-A6E4-18A628748FCF}"/>
                </a:ext>
              </a:extLst>
            </p:cNvPr>
            <p:cNvSpPr/>
            <p:nvPr/>
          </p:nvSpPr>
          <p:spPr>
            <a:xfrm>
              <a:off x="3047457" y="1621529"/>
              <a:ext cx="5764621" cy="5000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A36DDC-E194-4295-B6F1-B8D054E6BFC0}"/>
                </a:ext>
              </a:extLst>
            </p:cNvPr>
            <p:cNvSpPr txBox="1"/>
            <p:nvPr/>
          </p:nvSpPr>
          <p:spPr>
            <a:xfrm>
              <a:off x="3743001" y="1686182"/>
              <a:ext cx="4587411" cy="782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Technical replicate of PBMCs has near-perfect overlap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7D8CC0-8070-F30A-3B14-06FA006FB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336" y="2421874"/>
              <a:ext cx="5550743" cy="420032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5F0C2A9-68E7-42E3-0AC1-59AE27AE9F31}"/>
              </a:ext>
            </a:extLst>
          </p:cNvPr>
          <p:cNvGrpSpPr/>
          <p:nvPr/>
        </p:nvGrpSpPr>
        <p:grpSpPr>
          <a:xfrm>
            <a:off x="6299221" y="3429001"/>
            <a:ext cx="3852964" cy="3342354"/>
            <a:chOff x="7019307" y="1628878"/>
            <a:chExt cx="5764621" cy="50006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EFF91EE-5E20-75E9-7DAE-E8D6CC6D1DA0}"/>
                </a:ext>
              </a:extLst>
            </p:cNvPr>
            <p:cNvSpPr/>
            <p:nvPr/>
          </p:nvSpPr>
          <p:spPr>
            <a:xfrm>
              <a:off x="7019307" y="1628878"/>
              <a:ext cx="5764621" cy="5000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7056F5-ECC0-ABE1-E24B-C590CFA6DA96}"/>
                </a:ext>
              </a:extLst>
            </p:cNvPr>
            <p:cNvSpPr txBox="1"/>
            <p:nvPr/>
          </p:nvSpPr>
          <p:spPr>
            <a:xfrm>
              <a:off x="7714850" y="1693532"/>
              <a:ext cx="4587411" cy="782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Cancer cells differ dramatically between patients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29B620-3D4C-4A9A-4BCB-E7AE6F93C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7046" y="2527626"/>
              <a:ext cx="5014408" cy="3893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38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BEDE07-B520-0B72-1CF2-C4BD7BAA7AD4}"/>
              </a:ext>
            </a:extLst>
          </p:cNvPr>
          <p:cNvSpPr txBox="1"/>
          <p:nvPr/>
        </p:nvSpPr>
        <p:spPr>
          <a:xfrm>
            <a:off x="4948891" y="3075057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76023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Choosing your ecosystem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38DD1-B216-5C09-DBF4-FDCA520F9058}"/>
              </a:ext>
            </a:extLst>
          </p:cNvPr>
          <p:cNvSpPr txBox="1"/>
          <p:nvPr/>
        </p:nvSpPr>
        <p:spPr>
          <a:xfrm>
            <a:off x="166254" y="914400"/>
            <a:ext cx="10584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-seq analysis involves management of many independent parts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raw/normalized expression matrices, cell metadata, cell embeddings,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Various “ecosystems’ have been developed to hold on to all these pieces for you and provide convenient functionality to operate on them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D3C07-40D0-6507-7D87-B8982CE4BE7B}"/>
              </a:ext>
            </a:extLst>
          </p:cNvPr>
          <p:cNvSpPr txBox="1"/>
          <p:nvPr/>
        </p:nvSpPr>
        <p:spPr>
          <a:xfrm>
            <a:off x="27710" y="2157948"/>
            <a:ext cx="3962402" cy="4339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Seurat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Tutorial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Natively provides most functionality you would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user-friendly for beginners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popular ecosystem. Large community of users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led by a single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functionality siloed within single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Sometimes challenging to interact with tools outside the ecosystem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7C6C2-392E-52AE-FDC9-D64773D26078}"/>
              </a:ext>
            </a:extLst>
          </p:cNvPr>
          <p:cNvSpPr txBox="1"/>
          <p:nvPr/>
        </p:nvSpPr>
        <p:spPr>
          <a:xfrm>
            <a:off x="4114801" y="2157948"/>
            <a:ext cx="3962402" cy="4339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SingleCellExperiment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Tutorial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Link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interaction with the many R packages through Bioconductor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Ecosystem developed by some very reputably statisticians in the genomics field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code less intuitive than Seurat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Dependency on diverse packages introduces complexity in standard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workfows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AB6B2-38F0-51F7-9294-313524A902A6}"/>
              </a:ext>
            </a:extLst>
          </p:cNvPr>
          <p:cNvSpPr txBox="1"/>
          <p:nvPr/>
        </p:nvSpPr>
        <p:spPr>
          <a:xfrm>
            <a:off x="8201892" y="2157948"/>
            <a:ext cx="3962402" cy="45858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Python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Tutorial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Link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functionality needed built directly into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can interact directly with some of the most sophisticated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is faster than 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much less friendly to users without coding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of python packages often less extensive than R packages</a:t>
            </a:r>
          </a:p>
        </p:txBody>
      </p:sp>
    </p:spTree>
    <p:extLst>
      <p:ext uri="{BB962C8B-B14F-4D97-AF65-F5344CB8AC3E}">
        <p14:creationId xmlns:p14="http://schemas.microsoft.com/office/powerpoint/2010/main" val="393024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6FB2F6-7730-A3E7-2F9E-F6D860006142}"/>
              </a:ext>
            </a:extLst>
          </p:cNvPr>
          <p:cNvSpPr txBox="1"/>
          <p:nvPr/>
        </p:nvSpPr>
        <p:spPr>
          <a:xfrm>
            <a:off x="3464510" y="1898248"/>
            <a:ext cx="5262979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Choosing your ecosystem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Clustering &amp; Annotation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integrate or to not integrate?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Downstream analysis – biological priors help!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Trajectory inference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Signalling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/ transcription factor inference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Cell-cell communication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0092E-9FAB-ED07-EBC9-F70866DFBEE9}"/>
              </a:ext>
            </a:extLst>
          </p:cNvPr>
          <p:cNvSpPr txBox="1"/>
          <p:nvPr/>
        </p:nvSpPr>
        <p:spPr>
          <a:xfrm>
            <a:off x="3464510" y="1375028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FFECF-2B72-E373-8194-A242A29E820F}"/>
              </a:ext>
            </a:extLst>
          </p:cNvPr>
          <p:cNvSpPr txBox="1"/>
          <p:nvPr/>
        </p:nvSpPr>
        <p:spPr>
          <a:xfrm>
            <a:off x="138546" y="1898248"/>
            <a:ext cx="301396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single cells?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Single-cell platforms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preparation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considerations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How deep to sequence?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How many cells?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How many samples?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ABCFB-628A-05D5-BBDB-E1A8E7D366AD}"/>
              </a:ext>
            </a:extLst>
          </p:cNvPr>
          <p:cNvSpPr txBox="1"/>
          <p:nvPr/>
        </p:nvSpPr>
        <p:spPr>
          <a:xfrm>
            <a:off x="138546" y="1375028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00431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2500C-96DA-6597-416E-DFBFF4F45573}"/>
              </a:ext>
            </a:extLst>
          </p:cNvPr>
          <p:cNvSpPr txBox="1"/>
          <p:nvPr/>
        </p:nvSpPr>
        <p:spPr>
          <a:xfrm>
            <a:off x="1267691" y="3167390"/>
            <a:ext cx="965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993767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 - Quality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38DD1-B216-5C09-DBF4-FDCA520F9058}"/>
              </a:ext>
            </a:extLst>
          </p:cNvPr>
          <p:cNvSpPr txBox="1"/>
          <p:nvPr/>
        </p:nvSpPr>
        <p:spPr>
          <a:xfrm>
            <a:off x="166254" y="2559501"/>
            <a:ext cx="1058487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Three common metrics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Number of measured transcripts per cell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Dependent on sequencing depth (reads per cell), transcriptome complexity, and technical variables like lysis/RT efficiency.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Number of unique genes detected per cell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Typically correlated well with (1).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Percentage of transcripts per cell associated with mitochondrial genes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 percentages associated with dying cells as membrane integrity and cytoplasmic RNAs are lost, enriching for mitochondrial transcripts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10EEA-A3C4-86EF-8293-F2DAB2FBABF6}"/>
              </a:ext>
            </a:extLst>
          </p:cNvPr>
          <p:cNvSpPr txBox="1"/>
          <p:nvPr/>
        </p:nvSpPr>
        <p:spPr>
          <a:xfrm>
            <a:off x="166254" y="1200574"/>
            <a:ext cx="1058487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Evaluate the general quality of our data and remove any poor quality (technical or biological) cells that could negatively affect downstream analysis</a:t>
            </a:r>
          </a:p>
        </p:txBody>
      </p:sp>
    </p:spTree>
    <p:extLst>
      <p:ext uri="{BB962C8B-B14F-4D97-AF65-F5344CB8AC3E}">
        <p14:creationId xmlns:p14="http://schemas.microsoft.com/office/powerpoint/2010/main" val="213744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 - Quality Control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5FF00-BAD8-B61E-002C-22EBEC703DCF}"/>
              </a:ext>
            </a:extLst>
          </p:cNvPr>
          <p:cNvSpPr txBox="1"/>
          <p:nvPr/>
        </p:nvSpPr>
        <p:spPr>
          <a:xfrm>
            <a:off x="166254" y="914400"/>
            <a:ext cx="1058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tutorials use PBMC data, which is often extremely clean. Many real samples require filtering to remove dead/poor quality cells. Visualize your data!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CA530-C212-7D12-DD3F-8133891C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116"/>
            <a:ext cx="11816526" cy="32003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8368E7-FA99-5F1B-0D2D-9CBE0E033EFD}"/>
              </a:ext>
            </a:extLst>
          </p:cNvPr>
          <p:cNvSpPr txBox="1"/>
          <p:nvPr/>
        </p:nvSpPr>
        <p:spPr>
          <a:xfrm>
            <a:off x="166254" y="1725258"/>
            <a:ext cx="10584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in doubt, default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removing something. You can always see how a certain population affects downstream analysis and then decide if you need to revisit filtering it out.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4FDC7-4541-34A6-7812-9CA1040F663B}"/>
              </a:ext>
            </a:extLst>
          </p:cNvPr>
          <p:cNvSpPr txBox="1"/>
          <p:nvPr/>
        </p:nvSpPr>
        <p:spPr>
          <a:xfrm>
            <a:off x="886693" y="239301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06AB4-6259-998C-C3F1-3CE679A3A39C}"/>
              </a:ext>
            </a:extLst>
          </p:cNvPr>
          <p:cNvSpPr txBox="1"/>
          <p:nvPr/>
        </p:nvSpPr>
        <p:spPr>
          <a:xfrm>
            <a:off x="5797429" y="239301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3DF74-B12F-3979-5711-65B95F1469E3}"/>
              </a:ext>
            </a:extLst>
          </p:cNvPr>
          <p:cNvSpPr txBox="1"/>
          <p:nvPr/>
        </p:nvSpPr>
        <p:spPr>
          <a:xfrm>
            <a:off x="6096000" y="5943600"/>
            <a:ext cx="4336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Upper-end thresholds used to be common, assuming they were removing doublets. Can lead to biased removal of specific high-complexity cell types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4EA834-965F-E499-49FD-9DB5A2DD37BC}"/>
              </a:ext>
            </a:extLst>
          </p:cNvPr>
          <p:cNvCxnSpPr>
            <a:cxnSpLocks/>
          </p:cNvCxnSpPr>
          <p:nvPr/>
        </p:nvCxnSpPr>
        <p:spPr>
          <a:xfrm flipH="1" flipV="1">
            <a:off x="7509164" y="5209309"/>
            <a:ext cx="471054" cy="73429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81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 - Quality 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C714D-9F94-DDE0-771B-7811E42059DC}"/>
              </a:ext>
            </a:extLst>
          </p:cNvPr>
          <p:cNvSpPr txBox="1"/>
          <p:nvPr/>
        </p:nvSpPr>
        <p:spPr>
          <a:xfrm>
            <a:off x="166254" y="771083"/>
            <a:ext cx="10584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Doublet removal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With many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-seq experiments pushing to the upper end of the advertised 10k cell yield, a non-trivial percentage of data points will be from &gt;1 cell in a single droplet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8994479-F3FA-2679-A09B-7FCF7E80F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04"/>
          <a:stretch/>
        </p:blipFill>
        <p:spPr>
          <a:xfrm>
            <a:off x="166254" y="2004197"/>
            <a:ext cx="4772891" cy="33428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34CA31-B593-BE8D-494D-EF465174B7F5}"/>
              </a:ext>
            </a:extLst>
          </p:cNvPr>
          <p:cNvSpPr/>
          <p:nvPr/>
        </p:nvSpPr>
        <p:spPr>
          <a:xfrm>
            <a:off x="526473" y="5070764"/>
            <a:ext cx="762000" cy="2762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F3961-7965-657B-A4A5-F3C657286981}"/>
              </a:ext>
            </a:extLst>
          </p:cNvPr>
          <p:cNvSpPr txBox="1"/>
          <p:nvPr/>
        </p:nvSpPr>
        <p:spPr>
          <a:xfrm>
            <a:off x="0" y="5530627"/>
            <a:ext cx="477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May not seem like a lot, but in a 10k cell dataset, some relevant clusters will be more rare than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91B9D9-2EB1-26D7-E4C5-6F0247AFE854}"/>
              </a:ext>
            </a:extLst>
          </p:cNvPr>
          <p:cNvSpPr txBox="1"/>
          <p:nvPr/>
        </p:nvSpPr>
        <p:spPr>
          <a:xfrm>
            <a:off x="5278581" y="2004197"/>
            <a:ext cx="66224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Solution #1 – Experimental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Multiplex multiple samples that each contain a sample barcode that can be sequenced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CellPlex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MULTI-seq, Cell Hashing). Datapoints positive for &gt;1 barcode would reflect a doublet. These can be identified and remove from downstream analysis The number of doublets that can be identified is dependent to the number of samples pooled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533790-F5C6-F7FE-EB45-25D0541E38AA}"/>
              </a:ext>
            </a:extLst>
          </p:cNvPr>
          <p:cNvSpPr txBox="1"/>
          <p:nvPr/>
        </p:nvSpPr>
        <p:spPr>
          <a:xfrm>
            <a:off x="5278581" y="3675609"/>
            <a:ext cx="69134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Solution #2 – Computational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Various methods exist that simulate doublets by aggregating expression profiles of distinct clusters and learning what mixed expression profiles.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scDblFinder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DoubletFinder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Scrublet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Benchmark paper (2021):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PMID: 33338399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75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Processing - Normalization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0D22F-C25E-40A4-EC52-6DAD4F8C5D64}"/>
              </a:ext>
            </a:extLst>
          </p:cNvPr>
          <p:cNvSpPr txBox="1"/>
          <p:nvPr/>
        </p:nvSpPr>
        <p:spPr>
          <a:xfrm>
            <a:off x="166254" y="757228"/>
            <a:ext cx="117209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Correct for depth differences between cells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differences in the # of measured transcripts). Often involves scaling counts to some constant denominator (often 10,000 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-seq)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Account for variance differences (</a:t>
            </a:r>
            <a:r>
              <a:rPr lang="en-CA" sz="20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heteroscedasticity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between genes</a:t>
            </a:r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2EF900D-99B8-741C-B842-D32518AF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3" y="2359776"/>
            <a:ext cx="9005454" cy="3821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47D183-36E4-7C88-18B6-2E3E53E4E87D}"/>
              </a:ext>
            </a:extLst>
          </p:cNvPr>
          <p:cNvSpPr txBox="1"/>
          <p:nvPr/>
        </p:nvSpPr>
        <p:spPr>
          <a:xfrm>
            <a:off x="6373092" y="2205887"/>
            <a:ext cx="1930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Basis of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SCTransform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0896F-E9B3-AF58-CDB9-37FB5FD3571F}"/>
              </a:ext>
            </a:extLst>
          </p:cNvPr>
          <p:cNvSpPr txBox="1"/>
          <p:nvPr/>
        </p:nvSpPr>
        <p:spPr>
          <a:xfrm>
            <a:off x="1482437" y="6181108"/>
            <a:ext cx="3280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Default normalization in Seurat/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Scanpy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1CF719-F69B-825D-A923-A8DBB2630C35}"/>
              </a:ext>
            </a:extLst>
          </p:cNvPr>
          <p:cNvCxnSpPr>
            <a:cxnSpLocks/>
          </p:cNvCxnSpPr>
          <p:nvPr/>
        </p:nvCxnSpPr>
        <p:spPr>
          <a:xfrm>
            <a:off x="7259782" y="2513664"/>
            <a:ext cx="0" cy="20182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F4B8D9-83E2-29FC-2228-8ACF3BC1F0FB}"/>
              </a:ext>
            </a:extLst>
          </p:cNvPr>
          <p:cNvCxnSpPr>
            <a:cxnSpLocks/>
          </p:cNvCxnSpPr>
          <p:nvPr/>
        </p:nvCxnSpPr>
        <p:spPr>
          <a:xfrm flipV="1">
            <a:off x="3241964" y="5791200"/>
            <a:ext cx="0" cy="38990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1968EA-D64F-0377-8054-F3FFB8A665D3}"/>
              </a:ext>
            </a:extLst>
          </p:cNvPr>
          <p:cNvSpPr txBox="1"/>
          <p:nvPr/>
        </p:nvSpPr>
        <p:spPr>
          <a:xfrm>
            <a:off x="8950037" y="5873331"/>
            <a:ext cx="3231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Ahlmann-Eltze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&amp; Huber,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bioRxiv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, 2022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67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2500C-96DA-6597-416E-DFBFF4F45573}"/>
              </a:ext>
            </a:extLst>
          </p:cNvPr>
          <p:cNvSpPr txBox="1"/>
          <p:nvPr/>
        </p:nvSpPr>
        <p:spPr>
          <a:xfrm>
            <a:off x="1267691" y="2274838"/>
            <a:ext cx="9656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relevant annotations were known for cells at this point, normalized data could be used directly for differential expression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single-cell workflows, however, require that we generate low dimensional representations of our data to better evaluate cell-cell similarities in the data</a:t>
            </a:r>
          </a:p>
        </p:txBody>
      </p:sp>
    </p:spTree>
    <p:extLst>
      <p:ext uri="{BB962C8B-B14F-4D97-AF65-F5344CB8AC3E}">
        <p14:creationId xmlns:p14="http://schemas.microsoft.com/office/powerpoint/2010/main" val="176227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 - Feature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0D22F-C25E-40A4-EC52-6DAD4F8C5D64}"/>
              </a:ext>
            </a:extLst>
          </p:cNvPr>
          <p:cNvSpPr txBox="1"/>
          <p:nvPr/>
        </p:nvSpPr>
        <p:spPr>
          <a:xfrm>
            <a:off x="166254" y="757228"/>
            <a:ext cx="117209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Identify genes that tell us the most about the data structure, eliminate genes that provide little information and/or introduce noise into the downstream analysis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D95DD22-C662-2B8C-6CF3-12F8B509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44" y="2727833"/>
            <a:ext cx="5043056" cy="3219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CB075-8D8C-9456-9326-6469C5617E4A}"/>
              </a:ext>
            </a:extLst>
          </p:cNvPr>
          <p:cNvSpPr txBox="1"/>
          <p:nvPr/>
        </p:nvSpPr>
        <p:spPr>
          <a:xfrm>
            <a:off x="6359238" y="5987789"/>
            <a:ext cx="569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Uninformative: highly expressed, but ubiquitous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“housekeeping”)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666172-9127-EF2A-1CD7-AE5560C3E872}"/>
              </a:ext>
            </a:extLst>
          </p:cNvPr>
          <p:cNvCxnSpPr>
            <a:cxnSpLocks/>
          </p:cNvCxnSpPr>
          <p:nvPr/>
        </p:nvCxnSpPr>
        <p:spPr>
          <a:xfrm flipH="1" flipV="1">
            <a:off x="6192982" y="4946442"/>
            <a:ext cx="1482436" cy="100081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8F0408-CAC6-731A-0B06-0E6CE0378BBA}"/>
              </a:ext>
            </a:extLst>
          </p:cNvPr>
          <p:cNvCxnSpPr>
            <a:cxnSpLocks/>
          </p:cNvCxnSpPr>
          <p:nvPr/>
        </p:nvCxnSpPr>
        <p:spPr>
          <a:xfrm flipV="1">
            <a:off x="3200400" y="4946442"/>
            <a:ext cx="1163782" cy="100081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108CE86-0AC5-DBB5-4364-D1090212F472}"/>
              </a:ext>
            </a:extLst>
          </p:cNvPr>
          <p:cNvSpPr txBox="1"/>
          <p:nvPr/>
        </p:nvSpPr>
        <p:spPr>
          <a:xfrm>
            <a:off x="789708" y="5965879"/>
            <a:ext cx="5043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Uninformative: lowly expressed and/or rare detection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0041D64-777D-7033-1D65-9EA5EBA3DADE}"/>
              </a:ext>
            </a:extLst>
          </p:cNvPr>
          <p:cNvCxnSpPr>
            <a:cxnSpLocks/>
          </p:cNvCxnSpPr>
          <p:nvPr/>
        </p:nvCxnSpPr>
        <p:spPr>
          <a:xfrm flipH="1">
            <a:off x="5985164" y="4330423"/>
            <a:ext cx="1787236" cy="711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8FA827-EF44-742A-24F9-4C6B196287BD}"/>
              </a:ext>
            </a:extLst>
          </p:cNvPr>
          <p:cNvSpPr txBox="1"/>
          <p:nvPr/>
        </p:nvSpPr>
        <p:spPr>
          <a:xfrm>
            <a:off x="7772400" y="4029765"/>
            <a:ext cx="2951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Informative: highly variable genes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cell type markers)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8D3DDF-459C-5279-7277-D22EE7643CBD}"/>
              </a:ext>
            </a:extLst>
          </p:cNvPr>
          <p:cNvSpPr txBox="1"/>
          <p:nvPr/>
        </p:nvSpPr>
        <p:spPr>
          <a:xfrm>
            <a:off x="166254" y="1781794"/>
            <a:ext cx="120257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Most often involves selecting the top n (often 2000-3000) genes with the highest variance across cells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7CF0A6-9286-D875-53BE-5CC8577F55D5}"/>
              </a:ext>
            </a:extLst>
          </p:cNvPr>
          <p:cNvSpPr txBox="1"/>
          <p:nvPr/>
        </p:nvSpPr>
        <p:spPr>
          <a:xfrm>
            <a:off x="8960281" y="6550223"/>
            <a:ext cx="3231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Ahlmann-Eltze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&amp; Huber,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bioRxiv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, 2022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92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6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265A2E0B-7C3F-E238-FAA9-E7501BA5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829" y="2226771"/>
            <a:ext cx="4055226" cy="36293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 - Principal Component Analysis (PCA)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0D22F-C25E-40A4-EC52-6DAD4F8C5D64}"/>
              </a:ext>
            </a:extLst>
          </p:cNvPr>
          <p:cNvSpPr txBox="1"/>
          <p:nvPr/>
        </p:nvSpPr>
        <p:spPr>
          <a:xfrm>
            <a:off x="166254" y="757228"/>
            <a:ext cx="113745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Represent a large percentage of the variation present in the 2000-3000 dimensions (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. gene) of data with a much smaller number (~20-30) of components by summarizing co-expression patterns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84D2E-CEA1-99B5-38B8-B943B568564A}"/>
              </a:ext>
            </a:extLst>
          </p:cNvPr>
          <p:cNvSpPr txBox="1"/>
          <p:nvPr/>
        </p:nvSpPr>
        <p:spPr>
          <a:xfrm>
            <a:off x="166254" y="6045414"/>
            <a:ext cx="1122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20-30 principal components (PCs) are a low dimensional representation of the data the serves as an input for many downstream analyses, including clustering, UMAP, trajectory inference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4F13E75-0334-7425-AFA1-AC1D3042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3" y="2612306"/>
            <a:ext cx="5973117" cy="2390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BABFFB-29F1-193B-68D3-3C5E60C8289B}"/>
              </a:ext>
            </a:extLst>
          </p:cNvPr>
          <p:cNvSpPr txBox="1"/>
          <p:nvPr/>
        </p:nvSpPr>
        <p:spPr>
          <a:xfrm>
            <a:off x="7897091" y="2261423"/>
            <a:ext cx="399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first PCs reflect largest sources of variation in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80608-B185-8D9D-9422-B0A21F0BDCDD}"/>
              </a:ext>
            </a:extLst>
          </p:cNvPr>
          <p:cNvSpPr txBox="1"/>
          <p:nvPr/>
        </p:nvSpPr>
        <p:spPr>
          <a:xfrm>
            <a:off x="122883" y="5002922"/>
            <a:ext cx="2018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Ringnér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Nat Biotech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, 2008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83B420-AA58-C4CE-B638-2360BBA94537}"/>
              </a:ext>
            </a:extLst>
          </p:cNvPr>
          <p:cNvCxnSpPr>
            <a:cxnSpLocks/>
          </p:cNvCxnSpPr>
          <p:nvPr/>
        </p:nvCxnSpPr>
        <p:spPr>
          <a:xfrm flipH="1">
            <a:off x="7356764" y="2907754"/>
            <a:ext cx="734291" cy="104249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164C7C7-5457-22FF-F333-45581A18DBA9}"/>
              </a:ext>
            </a:extLst>
          </p:cNvPr>
          <p:cNvSpPr txBox="1"/>
          <p:nvPr/>
        </p:nvSpPr>
        <p:spPr>
          <a:xfrm>
            <a:off x="8079008" y="3554085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“Plateaued” PCs often reflect noise. Their omission from downstream analysis tends to improve signal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6DCF97A-32E6-5004-49AE-5483D4E8FA96}"/>
              </a:ext>
            </a:extLst>
          </p:cNvPr>
          <p:cNvCxnSpPr>
            <a:cxnSpLocks/>
          </p:cNvCxnSpPr>
          <p:nvPr/>
        </p:nvCxnSpPr>
        <p:spPr>
          <a:xfrm flipH="1">
            <a:off x="8562109" y="4481675"/>
            <a:ext cx="466206" cy="52124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85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 - Non-linear dimensionality reduction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0D22F-C25E-40A4-EC52-6DAD4F8C5D64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Typically—to represent high dimensional data in two dimensions to allow for effective visualization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1AED2-57EE-5CA4-A456-99DEE82690FC}"/>
              </a:ext>
            </a:extLst>
          </p:cNvPr>
          <p:cNvSpPr txBox="1"/>
          <p:nvPr/>
        </p:nvSpPr>
        <p:spPr>
          <a:xfrm>
            <a:off x="235527" y="6100772"/>
            <a:ext cx="117209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Alternatives embedding methods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Graph embeddings (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SPRING),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, Diffusion map, PHATE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37E85-1A31-0098-EF81-3BE637BCB4CB}"/>
              </a:ext>
            </a:extLst>
          </p:cNvPr>
          <p:cNvSpPr txBox="1"/>
          <p:nvPr/>
        </p:nvSpPr>
        <p:spPr>
          <a:xfrm>
            <a:off x="166254" y="1495892"/>
            <a:ext cx="117209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Often involves applying algorithms that evaluate cell-cell similarity in higher dimension space (often PCA space) and then try to position data points in 2D in a way that best matches</a:t>
            </a:r>
            <a:r>
              <a:rPr lang="en-CA" sz="1000" dirty="0">
                <a:latin typeface="Arial" panose="020B0604020202020204" pitchFamily="34" charset="0"/>
                <a:cs typeface="Arial" panose="020B0604020202020204" pitchFamily="34" charset="0"/>
              </a:rPr>
              <a:t>(big oversimplification but you get my point)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5EB29-0E52-5A24-DF20-1E2442D3B589}"/>
              </a:ext>
            </a:extLst>
          </p:cNvPr>
          <p:cNvSpPr txBox="1"/>
          <p:nvPr/>
        </p:nvSpPr>
        <p:spPr>
          <a:xfrm>
            <a:off x="5708069" y="3280996"/>
            <a:ext cx="59436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How to (mis)read UMAP –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Embedding highly dependent on hyperparameters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Cluster sizes in a UMAP plot mean nothing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Distances between clusters might not mean anything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Random noise doesn’t always look random</a:t>
            </a:r>
            <a:b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UMAP IS NOT A CLUSTERING ALGORITHM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E5BD2-4660-C8AB-E853-3177267A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0" y="2911664"/>
            <a:ext cx="3724273" cy="3192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7E97E6-98E8-9FB9-36CB-E53CA3A278C1}"/>
              </a:ext>
            </a:extLst>
          </p:cNvPr>
          <p:cNvSpPr txBox="1"/>
          <p:nvPr/>
        </p:nvSpPr>
        <p:spPr>
          <a:xfrm>
            <a:off x="1023010" y="2620205"/>
            <a:ext cx="3241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17,157 cells from mouse intestine</a:t>
            </a:r>
          </a:p>
        </p:txBody>
      </p:sp>
    </p:spTree>
    <p:extLst>
      <p:ext uri="{BB962C8B-B14F-4D97-AF65-F5344CB8AC3E}">
        <p14:creationId xmlns:p14="http://schemas.microsoft.com/office/powerpoint/2010/main" val="376796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 -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0D22F-C25E-40A4-EC52-6DAD4F8C5D64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Define discrete groups of similar cells, often aiming to identify distinct cell types in the data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37E85-1A31-0098-EF81-3BE637BCB4CB}"/>
              </a:ext>
            </a:extLst>
          </p:cNvPr>
          <p:cNvSpPr txBox="1"/>
          <p:nvPr/>
        </p:nvSpPr>
        <p:spPr>
          <a:xfrm>
            <a:off x="166254" y="1495892"/>
            <a:ext cx="117209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Most single-cell clustering workflows involve graph-based clustering: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Build a nearest-neighbor graph of your data from PCA space. Each node is a cell, and each node is connected to its </a:t>
            </a:r>
            <a:r>
              <a:rPr lang="en-CA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most similar cells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Apply a “community detection” algorithm (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Louvain or Leiden) on the graph to define cluster boundaries, optimizing for high connectivity within boundaries, minimal connectivity between communities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B61EA98C-8E09-6C65-DD89-2F5293F29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005" y="3761466"/>
            <a:ext cx="4515444" cy="248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3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BEDE07-B520-0B72-1CF2-C4BD7BAA7AD4}"/>
              </a:ext>
            </a:extLst>
          </p:cNvPr>
          <p:cNvSpPr txBox="1"/>
          <p:nvPr/>
        </p:nvSpPr>
        <p:spPr>
          <a:xfrm>
            <a:off x="5149266" y="3075057"/>
            <a:ext cx="1893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95648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Standard Preprocessing -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50A20-4917-58A2-A457-10AF2D1C38C8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A user-defined parameter specifying the granularity of the clustering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B8CC3-747F-23CD-F669-80F4AFE3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599"/>
            <a:ext cx="73152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1912B9-5AE7-1311-CFF5-CBDC487445CD}"/>
              </a:ext>
            </a:extLst>
          </p:cNvPr>
          <p:cNvSpPr txBox="1"/>
          <p:nvPr/>
        </p:nvSpPr>
        <p:spPr>
          <a:xfrm>
            <a:off x="7315200" y="1789574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Methods exist to evaluate clustering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silhouette width).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Quantitatively “best” resolution is not necessarily relevant biologically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49B657-C9C3-6EC1-0B2C-396F93FA761A}"/>
              </a:ext>
            </a:extLst>
          </p:cNvPr>
          <p:cNvSpPr txBox="1"/>
          <p:nvPr/>
        </p:nvSpPr>
        <p:spPr>
          <a:xfrm>
            <a:off x="7315200" y="2877278"/>
            <a:ext cx="44464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Choose a resolution that matches the “resolution” of your study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Approach clustering with biological priors.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Does it seem reasonable that there are 10 different fibroblast populations in your tissue?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dealing with a complex sample, consider a first-pass of low-resolution clustering, then subset major populations and re-cluster (avoid over-clustering</a:t>
            </a:r>
          </a:p>
        </p:txBody>
      </p:sp>
    </p:spTree>
    <p:extLst>
      <p:ext uri="{BB962C8B-B14F-4D97-AF65-F5344CB8AC3E}">
        <p14:creationId xmlns:p14="http://schemas.microsoft.com/office/powerpoint/2010/main" val="285784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Cell Type Annotation - Manual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F1C47-62BE-2A46-772D-25B5CB7C70B7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Map literature-defined cell type markers to clusters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45473-7273-1CF3-F11C-D3AB0DAAE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"/>
          <a:stretch/>
        </p:blipFill>
        <p:spPr>
          <a:xfrm>
            <a:off x="0" y="2046199"/>
            <a:ext cx="8414643" cy="3868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FA82D1-7B54-53B1-20F1-B72D7C73DB2B}"/>
              </a:ext>
            </a:extLst>
          </p:cNvPr>
          <p:cNvSpPr/>
          <p:nvPr/>
        </p:nvSpPr>
        <p:spPr>
          <a:xfrm>
            <a:off x="1014562" y="3020992"/>
            <a:ext cx="555585" cy="4080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3FA28-305F-2B9E-112D-C3ECAD855A84}"/>
              </a:ext>
            </a:extLst>
          </p:cNvPr>
          <p:cNvSpPr txBox="1"/>
          <p:nvPr/>
        </p:nvSpPr>
        <p:spPr>
          <a:xfrm>
            <a:off x="1570147" y="18263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262C95-5826-686C-916A-844D60D4C573}"/>
              </a:ext>
            </a:extLst>
          </p:cNvPr>
          <p:cNvCxnSpPr>
            <a:cxnSpLocks/>
          </p:cNvCxnSpPr>
          <p:nvPr/>
        </p:nvCxnSpPr>
        <p:spPr>
          <a:xfrm flipH="1">
            <a:off x="1230535" y="2220218"/>
            <a:ext cx="571498" cy="7762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8CE9D3-E2BE-89C6-A3D6-2BD7B0565646}"/>
              </a:ext>
            </a:extLst>
          </p:cNvPr>
          <p:cNvSpPr txBox="1"/>
          <p:nvPr/>
        </p:nvSpPr>
        <p:spPr>
          <a:xfrm>
            <a:off x="8686806" y="2802307"/>
            <a:ext cx="32614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 to identify cluster 6 markers: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Prnp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– Expressed in CNS</a:t>
            </a:r>
          </a:p>
          <a:p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Plp1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Myelin protein</a:t>
            </a:r>
          </a:p>
          <a:p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Apoe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– KO affects enteric glial cells</a:t>
            </a:r>
          </a:p>
          <a:p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Cluster 6 = enteric glial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39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57EA3B8-52C6-2FE0-886E-C39329A97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9"/>
          <a:stretch/>
        </p:blipFill>
        <p:spPr>
          <a:xfrm>
            <a:off x="6442168" y="2053524"/>
            <a:ext cx="4405793" cy="3960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Cell Type Annotation - Automated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F1C47-62BE-2A46-772D-25B5CB7C70B7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Use a well-annotated/vetted reference dataset to predict the identity of each cell in your data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B1248-61CE-84E0-2BF5-E7540961CDD9}"/>
              </a:ext>
            </a:extLst>
          </p:cNvPr>
          <p:cNvSpPr txBox="1"/>
          <p:nvPr/>
        </p:nvSpPr>
        <p:spPr>
          <a:xfrm>
            <a:off x="166254" y="1764684"/>
            <a:ext cx="5583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Approach 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Using a reference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-seq dataset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Seurat’s label transfer method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95662E9A-4B8E-873E-1765-64FA38C3C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" y="2684358"/>
            <a:ext cx="5294375" cy="21542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2C0312-1717-3BEC-D246-6291A19896FD}"/>
              </a:ext>
            </a:extLst>
          </p:cNvPr>
          <p:cNvSpPr txBox="1"/>
          <p:nvPr/>
        </p:nvSpPr>
        <p:spPr>
          <a:xfrm>
            <a:off x="6664271" y="5777606"/>
            <a:ext cx="4401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Automated annotation using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gut cell atlas from the Human Cell Atlas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82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Cell Type Annotation - Automated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F1C47-62BE-2A46-772D-25B5CB7C70B7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Use a well-annotated/vetted reference dataset to predict the identity of each cell in your data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B1248-61CE-84E0-2BF5-E7540961CDD9}"/>
              </a:ext>
            </a:extLst>
          </p:cNvPr>
          <p:cNvSpPr txBox="1"/>
          <p:nvPr/>
        </p:nvSpPr>
        <p:spPr>
          <a:xfrm>
            <a:off x="166254" y="1764684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Approach 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– Using references of “pure” expression patterns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Methods: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SingleR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CellAssign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Signature Database: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celldex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F40DF3F-7081-F701-3441-713E2CF56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53" y="2554374"/>
            <a:ext cx="5846075" cy="3009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E80E39-CEF1-6B7E-3031-58CB3CEFE537}"/>
              </a:ext>
            </a:extLst>
          </p:cNvPr>
          <p:cNvSpPr txBox="1"/>
          <p:nvPr/>
        </p:nvSpPr>
        <p:spPr>
          <a:xfrm>
            <a:off x="7218564" y="2158620"/>
            <a:ext cx="497343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Most automated methods annotate at the level of individual cells. Depending on the reference/query datasets, this can lead to occasional low confidence labels.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cell type mismatch in query/reference samples can lead to inappropriate labels.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Interpret annotations with biological priors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Sometimes annotations can be cleaned up by applying a “majority rules” label to all cells belonging to a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Many reference atlases contain high-resolution cell type labels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 different fibroblast subtypes). Just as with clustering, don’t hesitate to aggregate common labels into a lower resolution grouping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“Fibroblasts”) if that is more appropriate for your study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910552-6B22-8B62-D26C-9D6FB8A60459}"/>
              </a:ext>
            </a:extLst>
          </p:cNvPr>
          <p:cNvSpPr txBox="1"/>
          <p:nvPr/>
        </p:nvSpPr>
        <p:spPr>
          <a:xfrm>
            <a:off x="563093" y="5563892"/>
            <a:ext cx="3049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SingleR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Aran et al., Nat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Imm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3928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2500C-96DA-6597-416E-DFBFF4F45573}"/>
              </a:ext>
            </a:extLst>
          </p:cNvPr>
          <p:cNvSpPr txBox="1"/>
          <p:nvPr/>
        </p:nvSpPr>
        <p:spPr>
          <a:xfrm>
            <a:off x="1267691" y="3167390"/>
            <a:ext cx="965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integrate or to not integrate</a:t>
            </a:r>
          </a:p>
        </p:txBody>
      </p:sp>
    </p:spTree>
    <p:extLst>
      <p:ext uri="{BB962C8B-B14F-4D97-AF65-F5344CB8AC3E}">
        <p14:creationId xmlns:p14="http://schemas.microsoft.com/office/powerpoint/2010/main" val="2488947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5D098-735A-C55F-E5E0-4B186E3D5633}"/>
              </a:ext>
            </a:extLst>
          </p:cNvPr>
          <p:cNvSpPr txBox="1"/>
          <p:nvPr/>
        </p:nvSpPr>
        <p:spPr>
          <a:xfrm>
            <a:off x="235526" y="927710"/>
            <a:ext cx="1195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Both experimental (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treatment, genotype,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) and technical (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batch, technology) variables can introduce gene expression or measurement differences that lead to divergence of populations in low dimensional embeddings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C75BC2B-95DA-6424-F636-83DAAACB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75" y="1673211"/>
            <a:ext cx="4134995" cy="45500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11DBB-84BE-836C-4F48-F918FB42B109}"/>
              </a:ext>
            </a:extLst>
          </p:cNvPr>
          <p:cNvSpPr txBox="1"/>
          <p:nvPr/>
        </p:nvSpPr>
        <p:spPr>
          <a:xfrm>
            <a:off x="0" y="182641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Colored by: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7A2094-8116-29AA-DDE7-EAAE9B0829A2}"/>
              </a:ext>
            </a:extLst>
          </p:cNvPr>
          <p:cNvSpPr txBox="1"/>
          <p:nvPr/>
        </p:nvSpPr>
        <p:spPr>
          <a:xfrm>
            <a:off x="381667" y="2921168"/>
            <a:ext cx="1082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type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D8F00-8E46-A168-3356-0DAC10FCC3B8}"/>
              </a:ext>
            </a:extLst>
          </p:cNvPr>
          <p:cNvSpPr txBox="1"/>
          <p:nvPr/>
        </p:nvSpPr>
        <p:spPr>
          <a:xfrm>
            <a:off x="689443" y="4979838"/>
            <a:ext cx="77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B05F8A-1BED-6C08-05A2-77FD986C1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6"/>
          <a:stretch/>
        </p:blipFill>
        <p:spPr>
          <a:xfrm>
            <a:off x="6220192" y="2431732"/>
            <a:ext cx="5406557" cy="3602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79AB8D-AE92-03AC-AEB1-4869CE7F6ED5}"/>
              </a:ext>
            </a:extLst>
          </p:cNvPr>
          <p:cNvSpPr txBox="1"/>
          <p:nvPr/>
        </p:nvSpPr>
        <p:spPr>
          <a:xfrm>
            <a:off x="6642232" y="196311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PBMCs +/-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IFNb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B7420F-B93A-3B4F-DE5B-6016A309662E}"/>
              </a:ext>
            </a:extLst>
          </p:cNvPr>
          <p:cNvSpPr txBox="1"/>
          <p:nvPr/>
        </p:nvSpPr>
        <p:spPr>
          <a:xfrm>
            <a:off x="-40111" y="6352502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Luecken et al., Nat Methods, 2021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5D098-735A-C55F-E5E0-4B186E3D5633}"/>
              </a:ext>
            </a:extLst>
          </p:cNvPr>
          <p:cNvSpPr txBox="1"/>
          <p:nvPr/>
        </p:nvSpPr>
        <p:spPr>
          <a:xfrm>
            <a:off x="235526" y="927710"/>
            <a:ext cx="1195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Integration allows for the correction/removal of some variable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 for the purpose of aligning samples for low dimensional embedding and clustering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clusters represent cell types regardless of experimental condition/batch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C906D-20FB-AC86-CAC6-555AB4043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7" r="15931" b="18965"/>
          <a:stretch/>
        </p:blipFill>
        <p:spPr>
          <a:xfrm>
            <a:off x="235526" y="3429000"/>
            <a:ext cx="2547486" cy="2292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271AC7-19EF-B7AB-059F-CA6F5EC97341}"/>
              </a:ext>
            </a:extLst>
          </p:cNvPr>
          <p:cNvSpPr txBox="1"/>
          <p:nvPr/>
        </p:nvSpPr>
        <p:spPr>
          <a:xfrm>
            <a:off x="235527" y="1961199"/>
            <a:ext cx="1195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Integration is not performed for the purpose of correcting expression values for differential expression or exploration!!!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If needed, experimental batch should be included as a covariate in DGE regression models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DD444-2245-8738-CE83-E555713A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4" r="24085" b="18775"/>
          <a:stretch/>
        </p:blipFill>
        <p:spPr>
          <a:xfrm>
            <a:off x="3302997" y="3226681"/>
            <a:ext cx="2424547" cy="2495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9DDF7A-E074-86B3-A603-9459C00CE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83" b="18406"/>
          <a:stretch/>
        </p:blipFill>
        <p:spPr>
          <a:xfrm>
            <a:off x="5837144" y="3231974"/>
            <a:ext cx="2614466" cy="24900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431B07-7921-7A92-D7DD-95F87A262F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83" b="18406"/>
          <a:stretch/>
        </p:blipFill>
        <p:spPr>
          <a:xfrm>
            <a:off x="9020690" y="3360389"/>
            <a:ext cx="2479633" cy="2361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6F8427-09B4-0D74-C080-2CAE4354A79A}"/>
              </a:ext>
            </a:extLst>
          </p:cNvPr>
          <p:cNvSpPr txBox="1"/>
          <p:nvPr/>
        </p:nvSpPr>
        <p:spPr>
          <a:xfrm>
            <a:off x="3794786" y="279604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65B503-BF8A-9D79-E476-452BEEA5CDAA}"/>
              </a:ext>
            </a:extLst>
          </p:cNvPr>
          <p:cNvSpPr txBox="1"/>
          <p:nvPr/>
        </p:nvSpPr>
        <p:spPr>
          <a:xfrm>
            <a:off x="5837144" y="2666509"/>
            <a:ext cx="235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Integrated clusters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(cell types)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F21894-2E64-B650-C475-132E67EE34C5}"/>
              </a:ext>
            </a:extLst>
          </p:cNvPr>
          <p:cNvSpPr txBox="1"/>
          <p:nvPr/>
        </p:nvSpPr>
        <p:spPr>
          <a:xfrm>
            <a:off x="8765266" y="2657549"/>
            <a:ext cx="2735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Re-embed, retain integrated clusters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B0D5F4-769B-F768-6E8D-7A3530B9CA2A}"/>
              </a:ext>
            </a:extLst>
          </p:cNvPr>
          <p:cNvSpPr txBox="1"/>
          <p:nvPr/>
        </p:nvSpPr>
        <p:spPr>
          <a:xfrm>
            <a:off x="6608618" y="6194309"/>
            <a:ext cx="5430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 between samples within same cluster using uncorrected expression values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773CDE-98AA-3B78-0A16-DE0811A41EFF}"/>
              </a:ext>
            </a:extLst>
          </p:cNvPr>
          <p:cNvSpPr/>
          <p:nvPr/>
        </p:nvSpPr>
        <p:spPr>
          <a:xfrm>
            <a:off x="10737273" y="3488939"/>
            <a:ext cx="665018" cy="556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5C7257-8F9F-8533-B3BB-31E40E580043}"/>
              </a:ext>
            </a:extLst>
          </p:cNvPr>
          <p:cNvSpPr/>
          <p:nvPr/>
        </p:nvSpPr>
        <p:spPr>
          <a:xfrm>
            <a:off x="10501746" y="5210822"/>
            <a:ext cx="665018" cy="5565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  <p:bldP spid="22" grpId="0"/>
      <p:bldP spid="23" grpId="0"/>
      <p:bldP spid="24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0C995-049B-E43E-E433-A0B4A12B46DC}"/>
              </a:ext>
            </a:extLst>
          </p:cNvPr>
          <p:cNvSpPr txBox="1"/>
          <p:nvPr/>
        </p:nvSpPr>
        <p:spPr>
          <a:xfrm>
            <a:off x="235526" y="1899687"/>
            <a:ext cx="6308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Benchmark of 68 </a:t>
            </a: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method+preprocessing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combinations: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5D098-735A-C55F-E5E0-4B186E3D5633}"/>
              </a:ext>
            </a:extLst>
          </p:cNvPr>
          <p:cNvSpPr txBox="1"/>
          <p:nvPr/>
        </p:nvSpPr>
        <p:spPr>
          <a:xfrm>
            <a:off x="235526" y="927710"/>
            <a:ext cx="11956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Integration methods must balance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bioconservation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and batch removal. We don’t want to overcorrect and remove differences associated with cell type composition (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forcing a novel population into another cell type) or relevant phenotypic variability (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cell cycle state, differentiation status)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89973089-3343-78C0-2BA5-FF5062E2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2" y="2270292"/>
            <a:ext cx="7924223" cy="4587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CF5D3A-5252-5025-37A7-82F2BCC4793B}"/>
              </a:ext>
            </a:extLst>
          </p:cNvPr>
          <p:cNvSpPr txBox="1"/>
          <p:nvPr/>
        </p:nvSpPr>
        <p:spPr>
          <a:xfrm>
            <a:off x="111412" y="6387518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Luecken et al., Nat Methods, 2021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08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2500C-96DA-6597-416E-DFBFF4F45573}"/>
              </a:ext>
            </a:extLst>
          </p:cNvPr>
          <p:cNvSpPr txBox="1"/>
          <p:nvPr/>
        </p:nvSpPr>
        <p:spPr>
          <a:xfrm>
            <a:off x="1267691" y="3167390"/>
            <a:ext cx="965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435BE-52D5-C244-E9FB-2F91A4CB0725}"/>
              </a:ext>
            </a:extLst>
          </p:cNvPr>
          <p:cNvSpPr txBox="1"/>
          <p:nvPr/>
        </p:nvSpPr>
        <p:spPr>
          <a:xfrm>
            <a:off x="1267691" y="2459504"/>
            <a:ext cx="9656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</p:spTree>
    <p:extLst>
      <p:ext uri="{BB962C8B-B14F-4D97-AF65-F5344CB8AC3E}">
        <p14:creationId xmlns:p14="http://schemas.microsoft.com/office/powerpoint/2010/main" val="4170249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83E7F-CAAA-75E8-335D-F0E052EBFC8C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Use statistical approaches to evaluate expression differences between defined groups of cells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9C1F-EDEE-1845-B010-87AFDA630DAC}"/>
              </a:ext>
            </a:extLst>
          </p:cNvPr>
          <p:cNvSpPr txBox="1"/>
          <p:nvPr/>
        </p:nvSpPr>
        <p:spPr>
          <a:xfrm>
            <a:off x="166254" y="1625200"/>
            <a:ext cx="117209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Best Practice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If independent biological replicates have been used, “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pseudobulk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” expression profiles for each group (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 cluster) can be generated for each sample and tools developed for bulk RNA seq (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DESeq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edgeR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) can be used to test for differential expression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CE6B426-1D31-7DED-1246-219C0876F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3" y="3248891"/>
            <a:ext cx="4613564" cy="30902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0EE19-F09A-A888-6B39-918D93B6D9BF}"/>
              </a:ext>
            </a:extLst>
          </p:cNvPr>
          <p:cNvSpPr txBox="1"/>
          <p:nvPr/>
        </p:nvSpPr>
        <p:spPr>
          <a:xfrm>
            <a:off x="5846619" y="4861780"/>
            <a:ext cx="5001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you are in the stages of planning experiments and are not comfortable with the cost of including replicates, consider the possibility of using multiplexing strategies to pool samples for processing.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CellPlex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MULTI-seq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Cell Hashing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SNP-based multiplexing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04BAD-76B5-418C-9F02-57387B4752FA}"/>
              </a:ext>
            </a:extLst>
          </p:cNvPr>
          <p:cNvSpPr txBox="1"/>
          <p:nvPr/>
        </p:nvSpPr>
        <p:spPr>
          <a:xfrm>
            <a:off x="5846619" y="3416919"/>
            <a:ext cx="5001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dig into this and the comparison with methods that use single-cell measurements, see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Squair et al., Nat Comm, 2021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5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ial"/>
                <a:cs typeface="Arial"/>
              </a:rPr>
              <a:t>Why single cells?</a:t>
            </a:r>
          </a:p>
        </p:txBody>
      </p:sp>
    </p:spTree>
    <p:extLst>
      <p:ext uri="{BB962C8B-B14F-4D97-AF65-F5344CB8AC3E}">
        <p14:creationId xmlns:p14="http://schemas.microsoft.com/office/powerpoint/2010/main" val="497902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9C1F-EDEE-1845-B010-87AFDA630DAC}"/>
              </a:ext>
            </a:extLst>
          </p:cNvPr>
          <p:cNvSpPr txBox="1"/>
          <p:nvPr/>
        </p:nvSpPr>
        <p:spPr>
          <a:xfrm>
            <a:off x="166254" y="627920"/>
            <a:ext cx="117209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Common Practice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Treat each cell as an independent replicate and perform a non-parametric test (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 Wilcoxon rank sum test) between groups of cells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700AA-62F1-1FFA-E68C-EDA6501102CB}"/>
              </a:ext>
            </a:extLst>
          </p:cNvPr>
          <p:cNvSpPr txBox="1"/>
          <p:nvPr/>
        </p:nvSpPr>
        <p:spPr>
          <a:xfrm>
            <a:off x="166254" y="1831225"/>
            <a:ext cx="42810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Marker Identification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Often test ”one-versus-rest”.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Cluster 6 vs. all other clusters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118C6F-BEEA-3FF8-AAAA-200DB605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2754555"/>
            <a:ext cx="3639690" cy="31197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73A991-A338-ACA4-5DDB-77FEE69AC94C}"/>
              </a:ext>
            </a:extLst>
          </p:cNvPr>
          <p:cNvSpPr txBox="1"/>
          <p:nvPr/>
        </p:nvSpPr>
        <p:spPr>
          <a:xfrm>
            <a:off x="166253" y="5874289"/>
            <a:ext cx="4281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Note: Current approaches aren’t very good at evaluating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specificity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I expect to see this change over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5F7E5-C4A9-899A-BADC-2C5C42E63A71}"/>
              </a:ext>
            </a:extLst>
          </p:cNvPr>
          <p:cNvSpPr txBox="1"/>
          <p:nvPr/>
        </p:nvSpPr>
        <p:spPr>
          <a:xfrm>
            <a:off x="5126181" y="1825115"/>
            <a:ext cx="573578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Differential expression between conditions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 within cluster, between samples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(integrated clusters make this more straight forward)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262717-C60A-C70C-1047-1CD835B8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75" y="2830717"/>
            <a:ext cx="3528418" cy="30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2500C-96DA-6597-416E-DFBFF4F45573}"/>
              </a:ext>
            </a:extLst>
          </p:cNvPr>
          <p:cNvSpPr txBox="1"/>
          <p:nvPr/>
        </p:nvSpPr>
        <p:spPr>
          <a:xfrm>
            <a:off x="1267691" y="3167390"/>
            <a:ext cx="965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Trajectory Inference</a:t>
            </a: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435BE-52D5-C244-E9FB-2F91A4CB0725}"/>
              </a:ext>
            </a:extLst>
          </p:cNvPr>
          <p:cNvSpPr txBox="1"/>
          <p:nvPr/>
        </p:nvSpPr>
        <p:spPr>
          <a:xfrm>
            <a:off x="1267691" y="2459504"/>
            <a:ext cx="9656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</p:spTree>
    <p:extLst>
      <p:ext uri="{BB962C8B-B14F-4D97-AF65-F5344CB8AC3E}">
        <p14:creationId xmlns:p14="http://schemas.microsoft.com/office/powerpoint/2010/main" val="1976828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Trajectory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83E7F-CAAA-75E8-335D-F0E052EBFC8C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To infer a continuous phenotypic trajectory from single-cell data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56FA2-9056-2215-1EDB-CE4AA034AB3F}"/>
              </a:ext>
            </a:extLst>
          </p:cNvPr>
          <p:cNvSpPr txBox="1"/>
          <p:nvPr/>
        </p:nvSpPr>
        <p:spPr>
          <a:xfrm>
            <a:off x="166254" y="1495892"/>
            <a:ext cx="1185949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Given asynchrony/heterogeneity associated with phenotypic dynamics, individual cells may be at different points along a continuum at the time of 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scRNA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-seq processing. </a:t>
            </a:r>
          </a:p>
          <a:p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Trajectories are usually defined as an optimal path ”through” the data (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 diffusion along a nearest-neighbor graph, a principal curve through some low dimensional embedding, </a:t>
            </a:r>
            <a:r>
              <a:rPr lang="en-CA" sz="20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54B375F-B274-2B2A-B9F3-CDBD42A45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75"/>
          <a:stretch/>
        </p:blipFill>
        <p:spPr>
          <a:xfrm>
            <a:off x="2433261" y="3465662"/>
            <a:ext cx="7325478" cy="3250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9DF4CD-7BC5-B8BA-B77E-0DF66A492A1C}"/>
              </a:ext>
            </a:extLst>
          </p:cNvPr>
          <p:cNvSpPr txBox="1"/>
          <p:nvPr/>
        </p:nvSpPr>
        <p:spPr>
          <a:xfrm>
            <a:off x="0" y="6550223"/>
            <a:ext cx="295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Street et al., BMC Genomics, 2018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59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Trajectory Inference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D8708-22B9-4833-C794-896D156C7705}"/>
              </a:ext>
            </a:extLst>
          </p:cNvPr>
          <p:cNvSpPr txBox="1"/>
          <p:nvPr/>
        </p:nvSpPr>
        <p:spPr>
          <a:xfrm>
            <a:off x="318445" y="912603"/>
            <a:ext cx="4711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Benchmark of trajectory inference methods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Saelens et al., Nat Biotech, 2019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5814804-82D9-E213-7D00-2B9DF504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85" y="1558934"/>
            <a:ext cx="9506280" cy="49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95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Trajectory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83E7F-CAAA-75E8-335D-F0E052EBFC8C}"/>
              </a:ext>
            </a:extLst>
          </p:cNvPr>
          <p:cNvSpPr txBox="1"/>
          <p:nvPr/>
        </p:nvSpPr>
        <p:spPr>
          <a:xfrm>
            <a:off x="166253" y="757228"/>
            <a:ext cx="11909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WARNING: Many of these tools will give the “optimal” trajectory given the input data, regardless of whether or not a trajectory makes sense in that data</a:t>
            </a:r>
          </a:p>
          <a:p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These tools are not to discover 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 a trajectory exists, they build trajectories 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assuming</a:t>
            </a: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 a trajectory exists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263405B-5865-AB70-ED9A-00FBDD9F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4876"/>
            <a:ext cx="4931972" cy="3558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B6C9D-2077-CE41-762C-21594187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45"/>
          <a:stretch/>
        </p:blipFill>
        <p:spPr>
          <a:xfrm>
            <a:off x="781313" y="2701571"/>
            <a:ext cx="5056832" cy="34318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EEE385-F7FD-7DC1-B526-88C7F7B24A3F}"/>
              </a:ext>
            </a:extLst>
          </p:cNvPr>
          <p:cNvSpPr txBox="1"/>
          <p:nvPr/>
        </p:nvSpPr>
        <p:spPr>
          <a:xfrm>
            <a:off x="6626786" y="2209975"/>
            <a:ext cx="352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Trajectory inference w/ Slingshot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529904-FB89-4866-2BF6-4920BE061D91}"/>
              </a:ext>
            </a:extLst>
          </p:cNvPr>
          <p:cNvSpPr txBox="1"/>
          <p:nvPr/>
        </p:nvSpPr>
        <p:spPr>
          <a:xfrm>
            <a:off x="956195" y="221432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Whole intestinal mesenchyme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135FC-21CC-1237-1666-0EF001A20AF9}"/>
              </a:ext>
            </a:extLst>
          </p:cNvPr>
          <p:cNvSpPr txBox="1"/>
          <p:nvPr/>
        </p:nvSpPr>
        <p:spPr>
          <a:xfrm>
            <a:off x="166253" y="6227486"/>
            <a:ext cx="11909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Do not blindly apply these tools and take the results to be some ground truth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6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Trajectory inference with RNA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EE5D0-E08A-8131-8869-71C80768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8" y="794397"/>
            <a:ext cx="8283154" cy="1241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CB045A-655E-0A47-38C1-B81C7D7A0C4B}"/>
              </a:ext>
            </a:extLst>
          </p:cNvPr>
          <p:cNvSpPr txBox="1"/>
          <p:nvPr/>
        </p:nvSpPr>
        <p:spPr>
          <a:xfrm>
            <a:off x="162378" y="2050986"/>
            <a:ext cx="2263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Nature,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2018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D0342-B464-C5EA-03F2-30E78FD02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78" y="2705049"/>
            <a:ext cx="3373657" cy="31218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43EF08-B257-5068-3CB7-7EBF53E0AC30}"/>
              </a:ext>
            </a:extLst>
          </p:cNvPr>
          <p:cNvSpPr/>
          <p:nvPr/>
        </p:nvSpPr>
        <p:spPr>
          <a:xfrm>
            <a:off x="0" y="2684383"/>
            <a:ext cx="545960" cy="165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4C62B9-E9DC-2451-1589-0A8CFFDB71E2}"/>
              </a:ext>
            </a:extLst>
          </p:cNvPr>
          <p:cNvGrpSpPr/>
          <p:nvPr/>
        </p:nvGrpSpPr>
        <p:grpSpPr>
          <a:xfrm>
            <a:off x="3998097" y="2635348"/>
            <a:ext cx="3679515" cy="3336917"/>
            <a:chOff x="3065649" y="687627"/>
            <a:chExt cx="6803877" cy="617037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5C07125-665F-31CC-A48B-2B3C2146D003}"/>
                </a:ext>
              </a:extLst>
            </p:cNvPr>
            <p:cNvSpPr/>
            <p:nvPr/>
          </p:nvSpPr>
          <p:spPr>
            <a:xfrm>
              <a:off x="3065649" y="709126"/>
              <a:ext cx="6414254" cy="6148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663C7F-2ED8-8D67-B5BB-107ECDB08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944"/>
            <a:stretch/>
          </p:blipFill>
          <p:spPr>
            <a:xfrm>
              <a:off x="3196276" y="1290488"/>
              <a:ext cx="5686467" cy="5497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991B0E-5185-7502-BD5D-B8943CC31BFA}"/>
                </a:ext>
              </a:extLst>
            </p:cNvPr>
            <p:cNvSpPr txBox="1"/>
            <p:nvPr/>
          </p:nvSpPr>
          <p:spPr>
            <a:xfrm>
              <a:off x="3631220" y="687627"/>
              <a:ext cx="6238306" cy="626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Neuroblast differentiation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DB1C6-5F10-986D-A941-637351AA5FFB}"/>
                </a:ext>
              </a:extLst>
            </p:cNvPr>
            <p:cNvSpPr/>
            <p:nvPr/>
          </p:nvSpPr>
          <p:spPr>
            <a:xfrm>
              <a:off x="7366434" y="1290488"/>
              <a:ext cx="1814889" cy="2622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87016C1-718F-F11F-C18D-8A44DA9F4378}"/>
              </a:ext>
            </a:extLst>
          </p:cNvPr>
          <p:cNvSpPr txBox="1"/>
          <p:nvPr/>
        </p:nvSpPr>
        <p:spPr>
          <a:xfrm>
            <a:off x="7677612" y="2554258"/>
            <a:ext cx="45143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IMPORTANT: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Inferences are limited to a timeframe determined by splicing kinetics (on the scale of hours)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IMPORTANT: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Velocity estimates are heavily dependent on parameter selection (see supplemental text to original paper)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IMPORTANT: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Remember that UMAP embeddings are are distorted spaces. You cannot project a velocity vector linearly across the embedding and assume that is the target destination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For a highly detailed exploration into details of RNA velocity, see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Gorin et al., PLoS Comp Bio, 2022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7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2500C-96DA-6597-416E-DFBFF4F45573}"/>
              </a:ext>
            </a:extLst>
          </p:cNvPr>
          <p:cNvSpPr txBox="1"/>
          <p:nvPr/>
        </p:nvSpPr>
        <p:spPr>
          <a:xfrm>
            <a:off x="1267691" y="3167390"/>
            <a:ext cx="9656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Signalling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transcription factor activity inference</a:t>
            </a: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435BE-52D5-C244-E9FB-2F91A4CB0725}"/>
              </a:ext>
            </a:extLst>
          </p:cNvPr>
          <p:cNvSpPr txBox="1"/>
          <p:nvPr/>
        </p:nvSpPr>
        <p:spPr>
          <a:xfrm>
            <a:off x="1267691" y="2459504"/>
            <a:ext cx="9656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</p:spTree>
    <p:extLst>
      <p:ext uri="{BB962C8B-B14F-4D97-AF65-F5344CB8AC3E}">
        <p14:creationId xmlns:p14="http://schemas.microsoft.com/office/powerpoint/2010/main" val="2660972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Signalling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83E7F-CAAA-75E8-335D-F0E052EBFC8C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Predict the relative activity of signalling pathways and/or transcription factors across cells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FF9AB-710A-35D3-C8C9-A29E3DA9B92F}"/>
              </a:ext>
            </a:extLst>
          </p:cNvPr>
          <p:cNvSpPr txBox="1"/>
          <p:nvPr/>
        </p:nvSpPr>
        <p:spPr>
          <a:xfrm>
            <a:off x="166252" y="1625200"/>
            <a:ext cx="3787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Approach 1: De novo gene regulatory network construction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SCENIC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C13DE7E-AE6E-614C-02CA-61D36C500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77" y="2597122"/>
            <a:ext cx="2326917" cy="4229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53ABD4-6E3C-8B6C-2D27-C9AD4CBBF664}"/>
              </a:ext>
            </a:extLst>
          </p:cNvPr>
          <p:cNvSpPr txBox="1"/>
          <p:nvPr/>
        </p:nvSpPr>
        <p:spPr>
          <a:xfrm>
            <a:off x="4451388" y="1625200"/>
            <a:ext cx="7435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Approach 2: Use pre-built models/databases with TF/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signalling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-target relationships, score query data based on signatures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decoupleR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(14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signalling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pathways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PROGENy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; transcription factors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DoRothEA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9E001F-39D5-23BA-96B8-80334E63F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388" y="3192891"/>
            <a:ext cx="3852377" cy="3302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BDB61A-2D15-8E44-1F22-B1AB5F0F8B13}"/>
              </a:ext>
            </a:extLst>
          </p:cNvPr>
          <p:cNvSpPr txBox="1"/>
          <p:nvPr/>
        </p:nvSpPr>
        <p:spPr>
          <a:xfrm>
            <a:off x="8492023" y="5363904"/>
            <a:ext cx="3529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Higher inferred JAK-STAT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signalling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PROGENy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IFNb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-treated PBMCs</a:t>
            </a:r>
          </a:p>
        </p:txBody>
      </p:sp>
    </p:spTree>
    <p:extLst>
      <p:ext uri="{BB962C8B-B14F-4D97-AF65-F5344CB8AC3E}">
        <p14:creationId xmlns:p14="http://schemas.microsoft.com/office/powerpoint/2010/main" val="406110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2500C-96DA-6597-416E-DFBFF4F45573}"/>
              </a:ext>
            </a:extLst>
          </p:cNvPr>
          <p:cNvSpPr txBox="1"/>
          <p:nvPr/>
        </p:nvSpPr>
        <p:spPr>
          <a:xfrm>
            <a:off x="1267691" y="3167390"/>
            <a:ext cx="965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Cell-cell communication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435BE-52D5-C244-E9FB-2F91A4CB0725}"/>
              </a:ext>
            </a:extLst>
          </p:cNvPr>
          <p:cNvSpPr txBox="1"/>
          <p:nvPr/>
        </p:nvSpPr>
        <p:spPr>
          <a:xfrm>
            <a:off x="1267691" y="2459504"/>
            <a:ext cx="9656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Downstream Analysis</a:t>
            </a:r>
          </a:p>
        </p:txBody>
      </p:sp>
    </p:spTree>
    <p:extLst>
      <p:ext uri="{BB962C8B-B14F-4D97-AF65-F5344CB8AC3E}">
        <p14:creationId xmlns:p14="http://schemas.microsoft.com/office/powerpoint/2010/main" val="18232995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Cell-cell communication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83E7F-CAAA-75E8-335D-F0E052EBFC8C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Predict cell communication from the expression patterns of ligands and their cognate receptors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DCC05-60A3-0230-F048-00564E2C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8" y="2488979"/>
            <a:ext cx="8399149" cy="3713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5003D-B194-77C2-459E-B87E36D60C2E}"/>
              </a:ext>
            </a:extLst>
          </p:cNvPr>
          <p:cNvSpPr txBox="1"/>
          <p:nvPr/>
        </p:nvSpPr>
        <p:spPr>
          <a:xfrm>
            <a:off x="604048" y="6256496"/>
            <a:ext cx="2769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Vento-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Tormo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CA" sz="14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et al., Nature, 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2018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732CE-58BF-04D9-C7BD-2614D531DB8C}"/>
              </a:ext>
            </a:extLst>
          </p:cNvPr>
          <p:cNvSpPr txBox="1"/>
          <p:nvPr/>
        </p:nvSpPr>
        <p:spPr>
          <a:xfrm>
            <a:off x="166252" y="1625200"/>
            <a:ext cx="1154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Approach 1: Identify ligand-receptor expression patterns specific to cell type pairs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CellPhoneDB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CellChat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1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E8D915-8480-7C40-834F-2FEC7FC0CCC6}"/>
              </a:ext>
            </a:extLst>
          </p:cNvPr>
          <p:cNvSpPr txBox="1"/>
          <p:nvPr/>
        </p:nvSpPr>
        <p:spPr>
          <a:xfrm>
            <a:off x="195942" y="248194"/>
            <a:ext cx="11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Accuracy—average measurements from complex distributions are meaningless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1015E-0D2E-5D46-8EAC-AFBB9F04B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10" y="1460678"/>
            <a:ext cx="5532492" cy="4195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EF65B-AEB9-9F43-8177-F6086930E6AD}"/>
              </a:ext>
            </a:extLst>
          </p:cNvPr>
          <p:cNvSpPr txBox="1"/>
          <p:nvPr/>
        </p:nvSpPr>
        <p:spPr>
          <a:xfrm>
            <a:off x="9236765" y="2418490"/>
            <a:ext cx="1138453" cy="234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 Mean: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Y Mean: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X SD:</a:t>
            </a:r>
          </a:p>
          <a:p>
            <a:pPr algn="r"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Y SD:</a:t>
            </a:r>
          </a:p>
          <a:p>
            <a:pPr algn="r">
              <a:lnSpc>
                <a:spcPct val="150000"/>
              </a:lnSpc>
            </a:pP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Corr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1761C-FEB3-FF47-ABB9-44D02994AB32}"/>
              </a:ext>
            </a:extLst>
          </p:cNvPr>
          <p:cNvSpPr txBox="1"/>
          <p:nvPr/>
        </p:nvSpPr>
        <p:spPr>
          <a:xfrm>
            <a:off x="10375218" y="2444994"/>
            <a:ext cx="825867" cy="2343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54.26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47.83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16.76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26.93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-0.06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CF77B1-F17B-9449-A64D-480102353491}"/>
              </a:ext>
            </a:extLst>
          </p:cNvPr>
          <p:cNvSpPr txBox="1"/>
          <p:nvPr/>
        </p:nvSpPr>
        <p:spPr>
          <a:xfrm>
            <a:off x="6281531" y="6550223"/>
            <a:ext cx="5910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Arial" charset="0"/>
                <a:ea typeface="Arial" charset="0"/>
                <a:cs typeface="Arial" charset="0"/>
              </a:rPr>
              <a:t>Matejka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 and Fitzmaurice (Autodesk Research, Toronto) </a:t>
            </a:r>
          </a:p>
        </p:txBody>
      </p:sp>
    </p:spTree>
    <p:extLst>
      <p:ext uri="{BB962C8B-B14F-4D97-AF65-F5344CB8AC3E}">
        <p14:creationId xmlns:p14="http://schemas.microsoft.com/office/powerpoint/2010/main" val="554987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Cell-cell communication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83E7F-CAAA-75E8-335D-F0E052EBFC8C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Predict cell communication from the expression patterns of ligands and their cognate receptors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732CE-58BF-04D9-C7BD-2614D531DB8C}"/>
              </a:ext>
            </a:extLst>
          </p:cNvPr>
          <p:cNvSpPr txBox="1"/>
          <p:nvPr/>
        </p:nvSpPr>
        <p:spPr>
          <a:xfrm>
            <a:off x="166251" y="1625200"/>
            <a:ext cx="11720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Approach 2: Extend on Approach 1, incorporating intracellular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signalling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to predict which ligand-receptor pairs are likely driving some query gene expression pattern (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 differential expression signature)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NicheNet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9421B34-80CC-1747-8F1F-45C3BE37A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21" y="2548530"/>
            <a:ext cx="7516752" cy="3817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593A0-D438-7638-A349-9A51BB6720C9}"/>
              </a:ext>
            </a:extLst>
          </p:cNvPr>
          <p:cNvSpPr txBox="1"/>
          <p:nvPr/>
        </p:nvSpPr>
        <p:spPr>
          <a:xfrm>
            <a:off x="5518181" y="6211742"/>
            <a:ext cx="4097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Browaeys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Saelens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, &amp;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Saeys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,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Nat Methods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, 2019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387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9A792-2FD1-47F2-7865-E50866141487}"/>
              </a:ext>
            </a:extLst>
          </p:cNvPr>
          <p:cNvSpPr txBox="1"/>
          <p:nvPr/>
        </p:nvSpPr>
        <p:spPr>
          <a:xfrm>
            <a:off x="0" y="16625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Cell-cell communication inference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83E7F-CAAA-75E8-335D-F0E052EBFC8C}"/>
              </a:ext>
            </a:extLst>
          </p:cNvPr>
          <p:cNvSpPr txBox="1"/>
          <p:nvPr/>
        </p:nvSpPr>
        <p:spPr>
          <a:xfrm>
            <a:off x="166254" y="757228"/>
            <a:ext cx="11720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Predict cell communication from the expression patterns of ligands and their cognate receptors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732CE-58BF-04D9-C7BD-2614D531DB8C}"/>
              </a:ext>
            </a:extLst>
          </p:cNvPr>
          <p:cNvSpPr txBox="1"/>
          <p:nvPr/>
        </p:nvSpPr>
        <p:spPr>
          <a:xfrm>
            <a:off x="166251" y="1625200"/>
            <a:ext cx="11720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Approach 3: Incorporate spatial data to restrict analysis to adjacent populations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SpaTalk (Shao et al., Nat Comm, 2022)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CellPhoneDB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v3 (Garcia-Alonso et al., Nat Genet, 2021)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9D165-362B-9F1C-8988-EFBF6DC42436}"/>
              </a:ext>
            </a:extLst>
          </p:cNvPr>
          <p:cNvSpPr txBox="1"/>
          <p:nvPr/>
        </p:nvSpPr>
        <p:spPr>
          <a:xfrm>
            <a:off x="6907093" y="5916106"/>
            <a:ext cx="4818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spatial methods becoming increasingly available (and utilized), there will likely be many developments on this in the next couple years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129A5-2A4F-3A2D-9393-44DBE333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49" y="2493172"/>
            <a:ext cx="9500106" cy="282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3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435BE-52D5-C244-E9FB-2F91A4CB0725}"/>
              </a:ext>
            </a:extLst>
          </p:cNvPr>
          <p:cNvSpPr txBox="1"/>
          <p:nvPr/>
        </p:nvSpPr>
        <p:spPr>
          <a:xfrm>
            <a:off x="1267691" y="267634"/>
            <a:ext cx="9656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General Advice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9C33F-BE7D-A581-C206-4D55DA42DB92}"/>
              </a:ext>
            </a:extLst>
          </p:cNvPr>
          <p:cNvSpPr txBox="1"/>
          <p:nvPr/>
        </p:nvSpPr>
        <p:spPr>
          <a:xfrm>
            <a:off x="220450" y="1237129"/>
            <a:ext cx="115053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Be skeptical of all results and double check the details of your code and analysis—just because you didn’t get an error message doesn’t mean that it’s correct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many cases, I would argue that it’s better to be a biologist first. Biological insight is critical to know if your results make any sense (and to come up with next questions!)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 you really want to look for trajectories or can we just cluster the cells and do differential expression?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Please don’t over-cluster your data. Cluster count is not proportional to how exciting the data is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seek help from a colleague at the first sight of an error. Spend time trying to figure out why you’re getting it. It’s a pain, but it’s an incredible learning opportunity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Python ecosystem is growing rapidly. If you’re in it for the long run, it wouldn’t hurt to dedicate some time to learning it</a:t>
            </a:r>
          </a:p>
        </p:txBody>
      </p:sp>
    </p:spTree>
    <p:extLst>
      <p:ext uri="{BB962C8B-B14F-4D97-AF65-F5344CB8AC3E}">
        <p14:creationId xmlns:p14="http://schemas.microsoft.com/office/powerpoint/2010/main" val="4113169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435BE-52D5-C244-E9FB-2F91A4CB0725}"/>
              </a:ext>
            </a:extLst>
          </p:cNvPr>
          <p:cNvSpPr txBox="1"/>
          <p:nvPr/>
        </p:nvSpPr>
        <p:spPr>
          <a:xfrm>
            <a:off x="1267691" y="3075057"/>
            <a:ext cx="9656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6790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7DE9F6-D649-E940-A42B-37A4CD6E2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048" y="931437"/>
            <a:ext cx="10011724" cy="52670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6F77E6-54EE-8C4A-98E7-7D3E5D576799}"/>
              </a:ext>
            </a:extLst>
          </p:cNvPr>
          <p:cNvSpPr/>
          <p:nvPr/>
        </p:nvSpPr>
        <p:spPr>
          <a:xfrm>
            <a:off x="9448164" y="42452"/>
            <a:ext cx="127170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846A6-1B9D-4548-BCED-B110E9590AA6}"/>
              </a:ext>
            </a:extLst>
          </p:cNvPr>
          <p:cNvSpPr txBox="1"/>
          <p:nvPr/>
        </p:nvSpPr>
        <p:spPr>
          <a:xfrm>
            <a:off x="0" y="6559046"/>
            <a:ext cx="320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Tabula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Muris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Consortium,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BioRxiv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653FC-00B4-964D-B1AB-753734843F91}"/>
              </a:ext>
            </a:extLst>
          </p:cNvPr>
          <p:cNvSpPr txBox="1"/>
          <p:nvPr/>
        </p:nvSpPr>
        <p:spPr>
          <a:xfrm>
            <a:off x="195942" y="187234"/>
            <a:ext cx="11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Biological systems are complex – Tissue Heterogeneity</a:t>
            </a:r>
          </a:p>
        </p:txBody>
      </p:sp>
    </p:spTree>
    <p:extLst>
      <p:ext uri="{BB962C8B-B14F-4D97-AF65-F5344CB8AC3E}">
        <p14:creationId xmlns:p14="http://schemas.microsoft.com/office/powerpoint/2010/main" val="2495682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3410CFD-B079-0149-BA86-8746C9524921}"/>
              </a:ext>
            </a:extLst>
          </p:cNvPr>
          <p:cNvGrpSpPr/>
          <p:nvPr/>
        </p:nvGrpSpPr>
        <p:grpSpPr>
          <a:xfrm>
            <a:off x="46090" y="1958799"/>
            <a:ext cx="3392569" cy="3694865"/>
            <a:chOff x="195942" y="2211841"/>
            <a:chExt cx="3385209" cy="349433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72D2497-7B49-E44C-8CC2-057E8FAE3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33"/>
            <a:stretch/>
          </p:blipFill>
          <p:spPr>
            <a:xfrm>
              <a:off x="389370" y="2243393"/>
              <a:ext cx="3191781" cy="346278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39E2CD-04C6-AC4E-AA73-E418729BB85F}"/>
                </a:ext>
              </a:extLst>
            </p:cNvPr>
            <p:cNvSpPr/>
            <p:nvPr/>
          </p:nvSpPr>
          <p:spPr>
            <a:xfrm>
              <a:off x="195942" y="2211841"/>
              <a:ext cx="423852" cy="322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9B2F0B-4702-A645-942A-CC4A1999CB52}"/>
              </a:ext>
            </a:extLst>
          </p:cNvPr>
          <p:cNvSpPr txBox="1"/>
          <p:nvPr/>
        </p:nvSpPr>
        <p:spPr>
          <a:xfrm>
            <a:off x="1152845" y="143378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Cell Cycle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A8A26-214D-154B-A821-05FE6824F277}"/>
              </a:ext>
            </a:extLst>
          </p:cNvPr>
          <p:cNvSpPr txBox="1"/>
          <p:nvPr/>
        </p:nvSpPr>
        <p:spPr>
          <a:xfrm>
            <a:off x="4514611" y="1442625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Apoptosis/Senescence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31D625-4A82-A84E-BF0C-1312AB926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24" y="1925224"/>
            <a:ext cx="4330372" cy="22070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0D51BA-1889-5746-A144-3D3D4DDFBB17}"/>
              </a:ext>
            </a:extLst>
          </p:cNvPr>
          <p:cNvSpPr txBox="1"/>
          <p:nvPr/>
        </p:nvSpPr>
        <p:spPr>
          <a:xfrm>
            <a:off x="6269573" y="3162019"/>
            <a:ext cx="1653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Xu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al., Blood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2006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00880F-51BD-3A41-9A2B-0EB9406C91BE}"/>
              </a:ext>
            </a:extLst>
          </p:cNvPr>
          <p:cNvSpPr/>
          <p:nvPr/>
        </p:nvSpPr>
        <p:spPr>
          <a:xfrm>
            <a:off x="3669626" y="1958799"/>
            <a:ext cx="423852" cy="322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D75F20-CFC4-F749-B749-6831FCA70646}"/>
              </a:ext>
            </a:extLst>
          </p:cNvPr>
          <p:cNvSpPr txBox="1"/>
          <p:nvPr/>
        </p:nvSpPr>
        <p:spPr>
          <a:xfrm>
            <a:off x="485685" y="1756704"/>
            <a:ext cx="2513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Human Cell Atlas, </a:t>
            </a:r>
            <a:r>
              <a:rPr lang="en-US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eLife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C4ECDD-520C-CE48-AC6A-7F7129E0D538}"/>
              </a:ext>
            </a:extLst>
          </p:cNvPr>
          <p:cNvSpPr txBox="1"/>
          <p:nvPr/>
        </p:nvSpPr>
        <p:spPr>
          <a:xfrm>
            <a:off x="8887145" y="1463436"/>
            <a:ext cx="25314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Phenotypic spectrum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Th17 T-cells)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42E92C-0450-854A-9DD7-909C6F465A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4" b="35249"/>
          <a:stretch/>
        </p:blipFill>
        <p:spPr>
          <a:xfrm>
            <a:off x="8188855" y="2323575"/>
            <a:ext cx="3927863" cy="36174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E98CD3-39E1-1641-AFBC-1A6583D85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5" t="94781" r="52026" b="202"/>
          <a:stretch/>
        </p:blipFill>
        <p:spPr>
          <a:xfrm>
            <a:off x="9490164" y="5740423"/>
            <a:ext cx="1641638" cy="33164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5C36CFE-A006-CB4C-8632-904813FB1BF5}"/>
              </a:ext>
            </a:extLst>
          </p:cNvPr>
          <p:cNvSpPr/>
          <p:nvPr/>
        </p:nvSpPr>
        <p:spPr>
          <a:xfrm>
            <a:off x="8226955" y="2247375"/>
            <a:ext cx="249558" cy="206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E1CDB3-0B3D-5943-84B3-6486B74F5E03}"/>
              </a:ext>
            </a:extLst>
          </p:cNvPr>
          <p:cNvSpPr txBox="1"/>
          <p:nvPr/>
        </p:nvSpPr>
        <p:spPr>
          <a:xfrm>
            <a:off x="9111812" y="2011983"/>
            <a:ext cx="2172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Gaublomme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Cell,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55C3A8-36B7-4C40-B964-739DB58D6078}"/>
              </a:ext>
            </a:extLst>
          </p:cNvPr>
          <p:cNvSpPr txBox="1"/>
          <p:nvPr/>
        </p:nvSpPr>
        <p:spPr>
          <a:xfrm>
            <a:off x="195942" y="187234"/>
            <a:ext cx="11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Biological systems are complex – Cellular Heterogeneity</a:t>
            </a:r>
          </a:p>
        </p:txBody>
      </p:sp>
    </p:spTree>
    <p:extLst>
      <p:ext uri="{BB962C8B-B14F-4D97-AF65-F5344CB8AC3E}">
        <p14:creationId xmlns:p14="http://schemas.microsoft.com/office/powerpoint/2010/main" val="292222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9" grpId="0"/>
      <p:bldP spid="22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21223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ial"/>
                <a:cs typeface="Arial"/>
              </a:rPr>
              <a:t>Single Cell Platforms</a:t>
            </a:r>
          </a:p>
        </p:txBody>
      </p:sp>
    </p:spTree>
    <p:extLst>
      <p:ext uri="{BB962C8B-B14F-4D97-AF65-F5344CB8AC3E}">
        <p14:creationId xmlns:p14="http://schemas.microsoft.com/office/powerpoint/2010/main" val="48621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382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/>
                <a:cs typeface="Arial"/>
              </a:rPr>
              <a:t>Exponential increase in throughput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D24C4-0CD4-A24E-BD32-486DDC25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092" y="1250845"/>
            <a:ext cx="10113816" cy="4986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F3BE6-780F-D74E-B29A-7C632232BC7D}"/>
              </a:ext>
            </a:extLst>
          </p:cNvPr>
          <p:cNvSpPr txBox="1"/>
          <p:nvPr/>
        </p:nvSpPr>
        <p:spPr>
          <a:xfrm>
            <a:off x="9293450" y="6581001"/>
            <a:ext cx="2898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Svennson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Nature Protocols,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55887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3067</TotalTime>
  <Words>3410</Words>
  <Application>Microsoft Macintosh PowerPoint</Application>
  <PresentationFormat>Widescreen</PresentationFormat>
  <Paragraphs>395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Cook</dc:creator>
  <cp:lastModifiedBy>David Cook</cp:lastModifiedBy>
  <cp:revision>21</cp:revision>
  <dcterms:created xsi:type="dcterms:W3CDTF">2022-10-20T13:48:13Z</dcterms:created>
  <dcterms:modified xsi:type="dcterms:W3CDTF">2023-05-11T18:32:20Z</dcterms:modified>
</cp:coreProperties>
</file>